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79" r:id="rId2"/>
    <p:sldId id="490" r:id="rId3"/>
    <p:sldId id="491" r:id="rId4"/>
    <p:sldId id="492" r:id="rId5"/>
    <p:sldId id="494" r:id="rId6"/>
    <p:sldId id="500" r:id="rId7"/>
    <p:sldId id="496" r:id="rId8"/>
    <p:sldId id="502" r:id="rId9"/>
    <p:sldId id="497" r:id="rId10"/>
    <p:sldId id="498" r:id="rId11"/>
    <p:sldId id="495" r:id="rId12"/>
    <p:sldId id="493" r:id="rId13"/>
    <p:sldId id="501" r:id="rId1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B4FFFF"/>
    <a:srgbClr val="196115"/>
    <a:srgbClr val="FFFFFF"/>
    <a:srgbClr val="FAC090"/>
    <a:srgbClr val="000000"/>
    <a:srgbClr val="64AADC"/>
    <a:srgbClr val="339933"/>
    <a:srgbClr val="E46C0A"/>
    <a:srgbClr val="558ED5"/>
    <a:srgbClr val="3CAAFA"/>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23095" autoAdjust="0"/>
    <p:restoredTop sz="81741" autoAdjust="0"/>
  </p:normalViewPr>
  <p:slideViewPr>
    <p:cSldViewPr snapToGrid="0" showGuides="1">
      <p:cViewPr>
        <p:scale>
          <a:sx n="59" d="100"/>
          <a:sy n="59" d="100"/>
        </p:scale>
        <p:origin x="-1973" y="-264"/>
      </p:cViewPr>
      <p:guideLst>
        <p:guide orient="horz" pos="4319"/>
        <p:guide orient="horz" pos="1177"/>
        <p:guide orient="horz" pos="1350"/>
        <p:guide orient="horz" pos="2614"/>
        <p:guide orient="horz" pos="3834"/>
        <p:guide orient="horz" pos="2020"/>
        <p:guide orient="horz" pos="3250"/>
        <p:guide pos="3627"/>
        <p:guide pos="4068"/>
        <p:guide pos="1721"/>
        <p:guide pos="873"/>
        <p:guide pos="5511"/>
        <p:guide pos="4745"/>
        <p:guide pos="3686"/>
        <p:guide pos="3886"/>
      </p:guideLst>
    </p:cSldViewPr>
  </p:slideViewPr>
  <p:outlineViewPr>
    <p:cViewPr>
      <p:scale>
        <a:sx n="33" d="100"/>
        <a:sy n="33" d="100"/>
      </p:scale>
      <p:origin x="0" y="11619"/>
    </p:cViewPr>
  </p:outlineViewPr>
  <p:notesTextViewPr>
    <p:cViewPr>
      <p:scale>
        <a:sx n="100" d="100"/>
        <a:sy n="100" d="100"/>
      </p:scale>
      <p:origin x="0" y="0"/>
    </p:cViewPr>
  </p:notesTextViewPr>
  <p:sorterViewPr>
    <p:cViewPr>
      <p:scale>
        <a:sx n="82" d="100"/>
        <a:sy n="82"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87172" tIns="43586" rIns="87172" bIns="43586" rtlCol="0"/>
          <a:lstStyle>
            <a:lvl1pPr algn="l">
              <a:defRPr sz="1100"/>
            </a:lvl1pPr>
          </a:lstStyle>
          <a:p>
            <a:endParaRPr lang="en-US"/>
          </a:p>
        </p:txBody>
      </p:sp>
      <p:sp>
        <p:nvSpPr>
          <p:cNvPr id="3" name="Date Placeholder 2"/>
          <p:cNvSpPr>
            <a:spLocks noGrp="1"/>
          </p:cNvSpPr>
          <p:nvPr>
            <p:ph type="dt" sz="quarter" idx="1"/>
          </p:nvPr>
        </p:nvSpPr>
        <p:spPr>
          <a:xfrm>
            <a:off x="3970735" y="0"/>
            <a:ext cx="3038145" cy="464206"/>
          </a:xfrm>
          <a:prstGeom prst="rect">
            <a:avLst/>
          </a:prstGeom>
        </p:spPr>
        <p:txBody>
          <a:bodyPr vert="horz" lIns="87172" tIns="43586" rIns="87172" bIns="43586" rtlCol="0"/>
          <a:lstStyle>
            <a:lvl1pPr algn="r">
              <a:defRPr sz="1100"/>
            </a:lvl1pPr>
          </a:lstStyle>
          <a:p>
            <a:fld id="{EA0AB4F4-DC06-4C56-9903-A37BAD7F5659}" type="datetimeFigureOut">
              <a:rPr lang="en-US" smtClean="0"/>
              <a:pPr/>
              <a:t>2/14/2020</a:t>
            </a:fld>
            <a:endParaRPr lang="en-US"/>
          </a:p>
        </p:txBody>
      </p:sp>
      <p:sp>
        <p:nvSpPr>
          <p:cNvPr id="4" name="Footer Placeholder 3"/>
          <p:cNvSpPr>
            <a:spLocks noGrp="1"/>
          </p:cNvSpPr>
          <p:nvPr>
            <p:ph type="ftr" sz="quarter" idx="2"/>
          </p:nvPr>
        </p:nvSpPr>
        <p:spPr>
          <a:xfrm>
            <a:off x="0" y="8830658"/>
            <a:ext cx="3038145" cy="464206"/>
          </a:xfrm>
          <a:prstGeom prst="rect">
            <a:avLst/>
          </a:prstGeom>
        </p:spPr>
        <p:txBody>
          <a:bodyPr vert="horz" lIns="87172" tIns="43586" rIns="87172" bIns="43586" rtlCol="0" anchor="b"/>
          <a:lstStyle>
            <a:lvl1pPr algn="l">
              <a:defRPr sz="1100"/>
            </a:lvl1pPr>
          </a:lstStyle>
          <a:p>
            <a:endParaRPr lang="en-US"/>
          </a:p>
        </p:txBody>
      </p:sp>
      <p:sp>
        <p:nvSpPr>
          <p:cNvPr id="5" name="Slide Number Placeholder 4"/>
          <p:cNvSpPr>
            <a:spLocks noGrp="1"/>
          </p:cNvSpPr>
          <p:nvPr>
            <p:ph type="sldNum" sz="quarter" idx="3"/>
          </p:nvPr>
        </p:nvSpPr>
        <p:spPr>
          <a:xfrm>
            <a:off x="3970735" y="8830658"/>
            <a:ext cx="3038145" cy="464206"/>
          </a:xfrm>
          <a:prstGeom prst="rect">
            <a:avLst/>
          </a:prstGeom>
        </p:spPr>
        <p:txBody>
          <a:bodyPr vert="horz" lIns="87172" tIns="43586" rIns="87172" bIns="43586" rtlCol="0" anchor="b"/>
          <a:lstStyle>
            <a:lvl1pPr algn="r">
              <a:defRPr sz="1100"/>
            </a:lvl1pPr>
          </a:lstStyle>
          <a:p>
            <a:fld id="{2ABD23BE-4C1F-48F6-9AC3-3CCA7731BDD8}"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45" cy="464206"/>
          </a:xfrm>
          <a:prstGeom prst="rect">
            <a:avLst/>
          </a:prstGeom>
        </p:spPr>
        <p:txBody>
          <a:bodyPr vert="horz" lIns="92150" tIns="46076" rIns="92150" bIns="46076"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735" y="0"/>
            <a:ext cx="3038145" cy="464206"/>
          </a:xfrm>
          <a:prstGeom prst="rect">
            <a:avLst/>
          </a:prstGeom>
        </p:spPr>
        <p:txBody>
          <a:bodyPr vert="horz" lIns="92150" tIns="46076" rIns="92150" bIns="46076" rtlCol="0"/>
          <a:lstStyle>
            <a:lvl1pPr algn="r" fontAlgn="auto">
              <a:spcBef>
                <a:spcPts val="0"/>
              </a:spcBef>
              <a:spcAft>
                <a:spcPts val="0"/>
              </a:spcAft>
              <a:defRPr sz="1200">
                <a:latin typeface="+mn-lt"/>
                <a:cs typeface="+mn-cs"/>
              </a:defRPr>
            </a:lvl1pPr>
          </a:lstStyle>
          <a:p>
            <a:pPr>
              <a:defRPr/>
            </a:pPr>
            <a:fld id="{54BB5DCE-AD12-437A-8D7B-E95D3D089D14}" type="datetimeFigureOut">
              <a:rPr lang="en-US"/>
              <a:pPr>
                <a:defRPr/>
              </a:pPr>
              <a:t>2/14/2020</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2150" tIns="46076" rIns="92150" bIns="46076" rtlCol="0" anchor="ctr"/>
          <a:lstStyle/>
          <a:p>
            <a:pPr lvl="0"/>
            <a:endParaRPr lang="en-US" noProof="0"/>
          </a:p>
        </p:txBody>
      </p:sp>
      <p:sp>
        <p:nvSpPr>
          <p:cNvPr id="5" name="Notes Placeholder 4"/>
          <p:cNvSpPr>
            <a:spLocks noGrp="1"/>
          </p:cNvSpPr>
          <p:nvPr>
            <p:ph type="body" sz="quarter" idx="3"/>
          </p:nvPr>
        </p:nvSpPr>
        <p:spPr>
          <a:xfrm>
            <a:off x="701344" y="4416099"/>
            <a:ext cx="5607712" cy="4182457"/>
          </a:xfrm>
          <a:prstGeom prst="rect">
            <a:avLst/>
          </a:prstGeom>
        </p:spPr>
        <p:txBody>
          <a:bodyPr vert="horz" lIns="92150" tIns="46076" rIns="92150" bIns="46076"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30658"/>
            <a:ext cx="3038145" cy="464206"/>
          </a:xfrm>
          <a:prstGeom prst="rect">
            <a:avLst/>
          </a:prstGeom>
        </p:spPr>
        <p:txBody>
          <a:bodyPr vert="horz" lIns="92150" tIns="46076" rIns="92150" bIns="46076"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735" y="8830658"/>
            <a:ext cx="3038145" cy="464206"/>
          </a:xfrm>
          <a:prstGeom prst="rect">
            <a:avLst/>
          </a:prstGeom>
        </p:spPr>
        <p:txBody>
          <a:bodyPr vert="horz" lIns="92150" tIns="46076" rIns="92150" bIns="46076" rtlCol="0" anchor="b"/>
          <a:lstStyle>
            <a:lvl1pPr algn="r" fontAlgn="auto">
              <a:spcBef>
                <a:spcPts val="0"/>
              </a:spcBef>
              <a:spcAft>
                <a:spcPts val="0"/>
              </a:spcAft>
              <a:defRPr sz="1200">
                <a:latin typeface="+mn-lt"/>
                <a:cs typeface="+mn-cs"/>
              </a:defRPr>
            </a:lvl1pPr>
          </a:lstStyle>
          <a:p>
            <a:pPr>
              <a:defRPr/>
            </a:pPr>
            <a:fld id="{CC2CF046-5204-46A3-BAB4-C10E62BE1D4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5D95ACCF-7203-4695-9C96-0972C64291B7}"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Bayesian</a:t>
            </a:r>
            <a:r>
              <a:rPr lang="en-US" baseline="0" dirty="0" smtClean="0"/>
              <a:t> framework is attractive because it allows treating science and the court to have separate but collaborating roles in the decision process with a sharp and well-defined boundary between them.</a:t>
            </a:r>
          </a:p>
          <a:p>
            <a:endParaRPr lang="en-US" baseline="0" dirty="0" smtClean="0"/>
          </a:p>
          <a:p>
            <a:r>
              <a:rPr lang="en-US" baseline="0" dirty="0" smtClean="0"/>
              <a:t>Post war, UK statistician Dennis Lindley campaigned for the Bayesian view on the grounds that it offers the only mathematically sound way to view evidence and decision making. UK forensic scientist Ian </a:t>
            </a:r>
            <a:r>
              <a:rPr lang="en-US" baseline="0" dirty="0" err="1" smtClean="0"/>
              <a:t>Evett</a:t>
            </a:r>
            <a:r>
              <a:rPr lang="en-US" baseline="0" dirty="0" smtClean="0"/>
              <a:t> took Lindley’s campaign into the forensic sphere in the 1980’s I believe, and ultimately succeeded in establishing the precepts in UK forensic genetic practice and even getting the judiciary on board and educated.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C2CF046-5204-46A3-BAB4-C10E62BE1D41}" type="slidenum">
              <a:rPr lang="en-US" smtClean="0"/>
              <a:pPr>
                <a:defRPr/>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0D7FFDD-BD30-4C77-959C-198CCC10F315}" type="datetime1">
              <a:rPr lang="en-US"/>
              <a:pPr>
                <a:defRPr/>
              </a:pPr>
              <a:t>2/14/2020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8F46790-80A0-4ABF-9A54-799510AEFBDB}"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8DDC72E-115C-43AD-9CA9-E55958B895D2}" type="datetime1">
              <a:rPr lang="en-US"/>
              <a:pPr>
                <a:defRPr/>
              </a:pPr>
              <a:t>2/14/2020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1CC3AB09-FCA7-4BB0-83BC-2547AD983F3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D786E9C-E7B2-49BB-A927-701B178135A5}" type="datetime1">
              <a:rPr lang="en-US"/>
              <a:pPr>
                <a:defRPr/>
              </a:pPr>
              <a:t>2/14/2020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2D4332FA-9A54-43B7-9426-43966700B84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53463B-F2F7-49F6-B1D8-4AC014E05526}" type="datetime1">
              <a:rPr lang="en-US"/>
              <a:pPr>
                <a:defRPr/>
              </a:pPr>
              <a:t>2/14/2020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smtClean="0"/>
              <a:t>Mixture Solution</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82B1306-92D8-4297-A618-1FAE7B4D1786}"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51A297F-4557-45C2-A2D2-DEAAE1E6B7D5}" type="datetime1">
              <a:rPr lang="en-US"/>
              <a:pPr>
                <a:defRPr/>
              </a:pPr>
              <a:t>2/14/2020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RMNE logic?</a:t>
            </a:r>
          </a:p>
        </p:txBody>
      </p:sp>
      <p:sp>
        <p:nvSpPr>
          <p:cNvPr id="6" name="Slide Number Placeholder 5"/>
          <p:cNvSpPr>
            <a:spLocks noGrp="1"/>
          </p:cNvSpPr>
          <p:nvPr>
            <p:ph type="sldNum" sz="quarter" idx="12"/>
          </p:nvPr>
        </p:nvSpPr>
        <p:spPr/>
        <p:txBody>
          <a:bodyPr/>
          <a:lstStyle>
            <a:lvl1pPr>
              <a:defRPr/>
            </a:lvl1pPr>
          </a:lstStyle>
          <a:p>
            <a:pPr>
              <a:defRPr/>
            </a:pPr>
            <a:fld id="{6CF10089-43F9-4167-A05E-EC52AB95EEA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7F76613-78EA-471A-926B-71F1A0A80B86}" type="datetime1">
              <a:rPr lang="en-US"/>
              <a:pPr>
                <a:defRPr/>
              </a:pPr>
              <a:t>2/14/2020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911B5ACF-0815-42B2-9436-5958A5A14E8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D3D479-0118-4F32-B77B-FB7D668FEEE4}" type="datetime1">
              <a:rPr lang="en-US"/>
              <a:pPr>
                <a:defRPr/>
              </a:pPr>
              <a:t>2/14/2020</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RMNE logic?</a:t>
            </a:r>
          </a:p>
        </p:txBody>
      </p:sp>
      <p:sp>
        <p:nvSpPr>
          <p:cNvPr id="9" name="Slide Number Placeholder 5"/>
          <p:cNvSpPr>
            <a:spLocks noGrp="1"/>
          </p:cNvSpPr>
          <p:nvPr>
            <p:ph type="sldNum" sz="quarter" idx="12"/>
          </p:nvPr>
        </p:nvSpPr>
        <p:spPr/>
        <p:txBody>
          <a:bodyPr/>
          <a:lstStyle>
            <a:lvl1pPr>
              <a:defRPr/>
            </a:lvl1pPr>
          </a:lstStyle>
          <a:p>
            <a:pPr>
              <a:defRPr/>
            </a:pPr>
            <a:fld id="{6D81F7CB-49E9-41ED-9E25-6AD9D34E479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937700C-0813-434E-B5A9-08CFA5F5C92E}" type="datetime1">
              <a:rPr lang="en-US"/>
              <a:pPr>
                <a:defRPr/>
              </a:pPr>
              <a:t>2/14/2020</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RMNE logic?</a:t>
            </a:r>
          </a:p>
        </p:txBody>
      </p:sp>
      <p:sp>
        <p:nvSpPr>
          <p:cNvPr id="5" name="Slide Number Placeholder 5"/>
          <p:cNvSpPr>
            <a:spLocks noGrp="1"/>
          </p:cNvSpPr>
          <p:nvPr>
            <p:ph type="sldNum" sz="quarter" idx="12"/>
          </p:nvPr>
        </p:nvSpPr>
        <p:spPr/>
        <p:txBody>
          <a:bodyPr/>
          <a:lstStyle>
            <a:lvl1pPr>
              <a:defRPr/>
            </a:lvl1pPr>
          </a:lstStyle>
          <a:p>
            <a:pPr>
              <a:defRPr/>
            </a:pPr>
            <a:fld id="{FAE9C324-14BE-46B1-8C6B-E31F1717A3B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98C3DB-DCB6-4757-8B8B-88DCB92B37F2}" type="datetime1">
              <a:rPr lang="en-US"/>
              <a:pPr>
                <a:defRPr/>
              </a:pPr>
              <a:t>2/14/2020</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RMNE logic?</a:t>
            </a:r>
          </a:p>
        </p:txBody>
      </p:sp>
      <p:sp>
        <p:nvSpPr>
          <p:cNvPr id="4" name="Slide Number Placeholder 5"/>
          <p:cNvSpPr>
            <a:spLocks noGrp="1"/>
          </p:cNvSpPr>
          <p:nvPr>
            <p:ph type="sldNum" sz="quarter" idx="12"/>
          </p:nvPr>
        </p:nvSpPr>
        <p:spPr/>
        <p:txBody>
          <a:bodyPr/>
          <a:lstStyle>
            <a:lvl1pPr>
              <a:defRPr/>
            </a:lvl1pPr>
          </a:lstStyle>
          <a:p>
            <a:pPr>
              <a:defRPr/>
            </a:pPr>
            <a:fld id="{C780D58B-7A6A-4A81-AE3A-0554AE5C76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66E1700-32E7-4086-AEA7-C729C03E4349}" type="datetime1">
              <a:rPr lang="en-US"/>
              <a:pPr>
                <a:defRPr/>
              </a:pPr>
              <a:t>2/14/2020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0DDADC72-46EE-4548-B23F-02AC849EF40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A30EFCD-8556-483A-80DB-D17B03187D9D}" type="datetime1">
              <a:rPr lang="en-US"/>
              <a:pPr>
                <a:defRPr/>
              </a:pPr>
              <a:t>2/14/2020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RMNE logic?</a:t>
            </a:r>
          </a:p>
        </p:txBody>
      </p:sp>
      <p:sp>
        <p:nvSpPr>
          <p:cNvPr id="7" name="Slide Number Placeholder 5"/>
          <p:cNvSpPr>
            <a:spLocks noGrp="1"/>
          </p:cNvSpPr>
          <p:nvPr>
            <p:ph type="sldNum" sz="quarter" idx="12"/>
          </p:nvPr>
        </p:nvSpPr>
        <p:spPr/>
        <p:txBody>
          <a:bodyPr/>
          <a:lstStyle>
            <a:lvl1pPr>
              <a:defRPr/>
            </a:lvl1pPr>
          </a:lstStyle>
          <a:p>
            <a:pPr>
              <a:defRPr/>
            </a:pPr>
            <a:fld id="{CCC69AA6-AD96-48E3-B916-C396C52B794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C95CB6C-48A9-4AEA-B69D-EE92135F3160}" type="datetime1">
              <a:rPr lang="en-US"/>
              <a:pPr>
                <a:defRPr/>
              </a:pPr>
              <a:t>2/14/2020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RMNE logic?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E76AC6-3FED-4B41-B437-179AA5E13FA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arles@dna-view.com"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http://dna-view.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274638"/>
            <a:ext cx="8229600" cy="3179762"/>
          </a:xfrm>
        </p:spPr>
        <p:txBody>
          <a:bodyPr/>
          <a:lstStyle/>
          <a:p>
            <a:pPr eaLnBrk="1" hangingPunct="1"/>
            <a:r>
              <a:rPr lang="en-US" b="1" dirty="0" smtClean="0">
                <a:solidFill>
                  <a:schemeClr val="tx2"/>
                </a:solidFill>
                <a:latin typeface="Palatino Linotype" pitchFamily="18" charset="0"/>
              </a:rPr>
              <a:t>DNA confronts </a:t>
            </a:r>
            <a:r>
              <a:rPr lang="en-US" b="1" dirty="0" err="1" smtClean="0">
                <a:solidFill>
                  <a:schemeClr val="tx2"/>
                </a:solidFill>
                <a:latin typeface="Palatino Linotype" pitchFamily="18" charset="0"/>
              </a:rPr>
              <a:t>Bayes</a:t>
            </a:r>
            <a:r>
              <a:rPr lang="en-US" b="1" dirty="0" smtClean="0">
                <a:solidFill>
                  <a:schemeClr val="tx2"/>
                </a:solidFill>
                <a:latin typeface="Palatino Linotype" pitchFamily="18" charset="0"/>
              </a:rPr>
              <a:t> and trouble</a:t>
            </a:r>
            <a:br>
              <a:rPr lang="en-US" b="1" dirty="0" smtClean="0">
                <a:solidFill>
                  <a:schemeClr val="tx2"/>
                </a:solidFill>
                <a:latin typeface="Palatino Linotype" pitchFamily="18" charset="0"/>
              </a:rPr>
            </a:br>
            <a:r>
              <a:rPr lang="en-US" sz="4000" b="1" dirty="0" smtClean="0">
                <a:latin typeface="Palatino Linotype" pitchFamily="18" charset="0"/>
              </a:rPr>
              <a:t/>
            </a:r>
            <a:br>
              <a:rPr lang="en-US" sz="4000" b="1" dirty="0" smtClean="0">
                <a:latin typeface="Palatino Linotype" pitchFamily="18" charset="0"/>
              </a:rPr>
            </a:br>
            <a:r>
              <a:rPr lang="en-US" sz="3200" b="1" dirty="0" smtClean="0">
                <a:latin typeface="Palatino Linotype" pitchFamily="18" charset="0"/>
              </a:rPr>
              <a:t>Everything seemed to be going so well</a:t>
            </a:r>
            <a:endParaRPr lang="en-US" sz="4000" dirty="0" smtClean="0">
              <a:latin typeface="Palatino Linotype" pitchFamily="18" charset="0"/>
            </a:endParaRPr>
          </a:p>
        </p:txBody>
      </p:sp>
      <p:sp>
        <p:nvSpPr>
          <p:cNvPr id="5" name="Date Placeholder 4"/>
          <p:cNvSpPr>
            <a:spLocks noGrp="1"/>
          </p:cNvSpPr>
          <p:nvPr>
            <p:ph type="dt" sz="half" idx="10"/>
          </p:nvPr>
        </p:nvSpPr>
        <p:spPr/>
        <p:txBody>
          <a:bodyPr/>
          <a:lstStyle/>
          <a:p>
            <a:pPr>
              <a:defRPr/>
            </a:pPr>
            <a:fld id="{E9667135-A9A8-4137-869C-AA492EA29856}" type="datetime1">
              <a:rPr lang="en-US"/>
              <a:pPr>
                <a:defRPr/>
              </a:pPr>
              <a:t>2/14/2020</a:t>
            </a:fld>
            <a:endParaRPr lang="en-US"/>
          </a:p>
        </p:txBody>
      </p:sp>
      <p:sp>
        <p:nvSpPr>
          <p:cNvPr id="8" name="TextBox 3"/>
          <p:cNvSpPr txBox="1">
            <a:spLocks noChangeArrowheads="1"/>
          </p:cNvSpPr>
          <p:nvPr/>
        </p:nvSpPr>
        <p:spPr bwMode="auto">
          <a:xfrm>
            <a:off x="609600" y="4386740"/>
            <a:ext cx="4973782" cy="1938992"/>
          </a:xfrm>
          <a:prstGeom prst="rect">
            <a:avLst/>
          </a:prstGeom>
          <a:noFill/>
          <a:ln w="9525">
            <a:noFill/>
            <a:miter lim="800000"/>
            <a:headEnd/>
            <a:tailEnd/>
          </a:ln>
        </p:spPr>
        <p:txBody>
          <a:bodyPr wrap="square">
            <a:spAutoFit/>
          </a:bodyPr>
          <a:lstStyle/>
          <a:p>
            <a:r>
              <a:rPr lang="en-US" sz="2000" b="1" dirty="0">
                <a:solidFill>
                  <a:schemeClr val="tx2">
                    <a:lumMod val="75000"/>
                  </a:schemeClr>
                </a:solidFill>
                <a:latin typeface="Times New Roman" pitchFamily="18" charset="0"/>
                <a:cs typeface="Times New Roman" pitchFamily="18" charset="0"/>
              </a:rPr>
              <a:t>Charles Brenner, Ph.D.</a:t>
            </a:r>
          </a:p>
          <a:p>
            <a:r>
              <a:rPr lang="en-US" sz="2000" dirty="0">
                <a:latin typeface="Times New Roman" pitchFamily="18" charset="0"/>
                <a:cs typeface="Times New Roman" pitchFamily="18" charset="0"/>
              </a:rPr>
              <a:t>Purveyor of forensic mathematics, </a:t>
            </a:r>
            <a:endParaRPr lang="en-US" sz="2000" dirty="0" smtClean="0">
              <a:latin typeface="Times New Roman" pitchFamily="18" charset="0"/>
              <a:cs typeface="Times New Roman" pitchFamily="18" charset="0"/>
            </a:endParaRPr>
          </a:p>
          <a:p>
            <a:r>
              <a:rPr lang="en-US" sz="2000" b="1" dirty="0" smtClean="0">
                <a:solidFill>
                  <a:schemeClr val="tx2">
                    <a:lumMod val="75000"/>
                  </a:schemeClr>
                </a:solidFill>
                <a:latin typeface="Times New Roman" pitchFamily="18" charset="0"/>
                <a:cs typeface="Times New Roman" pitchFamily="18" charset="0"/>
              </a:rPr>
              <a:t>DNA</a:t>
            </a:r>
            <a:r>
              <a:rPr lang="en-US" sz="2000" b="1" dirty="0">
                <a:solidFill>
                  <a:schemeClr val="tx2">
                    <a:lumMod val="75000"/>
                  </a:schemeClr>
                </a:solidFill>
                <a:latin typeface="Times New Roman" pitchFamily="18" charset="0"/>
                <a:cs typeface="Times New Roman" pitchFamily="18" charset="0"/>
              </a:rPr>
              <a:t>∙</a:t>
            </a:r>
            <a:r>
              <a:rPr lang="en-US" sz="2000" b="1" dirty="0" smtClean="0">
                <a:solidFill>
                  <a:schemeClr val="tx2">
                    <a:lumMod val="75000"/>
                  </a:schemeClr>
                </a:solidFill>
                <a:latin typeface="Times New Roman" pitchFamily="18" charset="0"/>
                <a:cs typeface="Times New Roman" pitchFamily="18" charset="0"/>
              </a:rPr>
              <a:t>VIEW®</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UC </a:t>
            </a:r>
            <a:r>
              <a:rPr lang="en-US" sz="2000" dirty="0">
                <a:latin typeface="Times New Roman" pitchFamily="18" charset="0"/>
                <a:cs typeface="Times New Roman" pitchFamily="18" charset="0"/>
              </a:rPr>
              <a:t>Berkeley  </a:t>
            </a:r>
            <a:r>
              <a:rPr lang="en-US" sz="2000" dirty="0" smtClean="0">
                <a:latin typeface="Times New Roman" pitchFamily="18" charset="0"/>
                <a:cs typeface="Times New Roman" pitchFamily="18" charset="0"/>
              </a:rPr>
              <a:t>Human Rights Sr. Fellow</a:t>
            </a:r>
          </a:p>
          <a:p>
            <a:r>
              <a:rPr lang="en-US" sz="2000" dirty="0" smtClean="0">
                <a:latin typeface="Times New Roman" pitchFamily="18" charset="0"/>
                <a:cs typeface="Times New Roman" pitchFamily="18" charset="0"/>
                <a:hlinkClick r:id="rId3"/>
              </a:rPr>
              <a:t>charles@dna-view.com</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hlinkClick r:id="rId4"/>
              </a:rPr>
              <a:t>http://dna-view.com</a:t>
            </a:r>
            <a:r>
              <a:rPr lang="en-US" sz="2000" dirty="0" smtClean="0">
                <a:latin typeface="Times New Roman" pitchFamily="18" charset="0"/>
                <a:cs typeface="Times New Roman" pitchFamily="18" charset="0"/>
              </a:rPr>
              <a:t> </a:t>
            </a:r>
            <a:endParaRPr lang="en-US" sz="2000" b="1" dirty="0">
              <a:solidFill>
                <a:schemeClr val="accent2">
                  <a:lumMod val="50000"/>
                </a:schemeClr>
              </a:solidFill>
              <a:latin typeface="Times New Roman" pitchFamily="18" charset="0"/>
              <a:cs typeface="Times New Roman" pitchFamily="18" charset="0"/>
            </a:endParaRPr>
          </a:p>
        </p:txBody>
      </p:sp>
      <p:sp>
        <p:nvSpPr>
          <p:cNvPr id="6" name="TextBox 5"/>
          <p:cNvSpPr txBox="1"/>
          <p:nvPr/>
        </p:nvSpPr>
        <p:spPr>
          <a:xfrm>
            <a:off x="6391073" y="4854102"/>
            <a:ext cx="1949508" cy="954107"/>
          </a:xfrm>
          <a:prstGeom prst="rect">
            <a:avLst/>
          </a:prstGeom>
          <a:noFill/>
        </p:spPr>
        <p:txBody>
          <a:bodyPr wrap="none" rtlCol="0">
            <a:spAutoFit/>
          </a:bodyPr>
          <a:lstStyle/>
          <a:p>
            <a:r>
              <a:rPr lang="en-US" sz="1400" dirty="0" smtClean="0"/>
              <a:t>F11 </a:t>
            </a:r>
            <a:r>
              <a:rPr lang="en-US" sz="1400" dirty="0" err="1" smtClean="0"/>
              <a:t>Cbrenner</a:t>
            </a:r>
            <a:endParaRPr lang="en-US" sz="1400" dirty="0" smtClean="0"/>
          </a:p>
          <a:p>
            <a:r>
              <a:rPr lang="en-US" sz="1400" dirty="0" smtClean="0"/>
              <a:t>Feb 20, Thu 1:45-2pm</a:t>
            </a:r>
          </a:p>
          <a:p>
            <a:r>
              <a:rPr lang="en-US" sz="1400" dirty="0" smtClean="0"/>
              <a:t>Jurisprudence</a:t>
            </a:r>
          </a:p>
          <a:p>
            <a:r>
              <a:rPr lang="en-US" sz="1400" dirty="0" smtClean="0"/>
              <a:t>2020 AAFS Anaheim</a:t>
            </a:r>
            <a:endParaRPr lang="en-US" sz="1400" dirty="0"/>
          </a:p>
        </p:txBody>
      </p:sp>
    </p:spTree>
  </p:cSld>
  <p:clrMapOvr>
    <a:masterClrMapping/>
  </p:clrMapOvr>
  <p:transition advTm="22854"/>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sz="2800" dirty="0" smtClean="0"/>
              <a:t>“All models are wrong (but some are useful)”</a:t>
            </a:r>
          </a:p>
          <a:p>
            <a:r>
              <a:rPr lang="en-US" sz="2800" dirty="0" smtClean="0"/>
              <a:t>“Objective &amp; scientific” probabilities were always</a:t>
            </a:r>
          </a:p>
          <a:p>
            <a:pPr lvl="1"/>
            <a:r>
              <a:rPr lang="en-US" dirty="0" smtClean="0"/>
              <a:t>not completely objective</a:t>
            </a:r>
          </a:p>
          <a:p>
            <a:pPr lvl="1"/>
            <a:r>
              <a:rPr lang="en-US" dirty="0" smtClean="0"/>
              <a:t>but close enough for government work.</a:t>
            </a:r>
          </a:p>
          <a:p>
            <a:r>
              <a:rPr lang="en-US" sz="2800" dirty="0" smtClean="0"/>
              <a:t>Fallibility exposed by pushing the boundaries of the models</a:t>
            </a:r>
          </a:p>
          <a:p>
            <a:pPr lvl="1"/>
            <a:r>
              <a:rPr lang="en-US" dirty="0" smtClean="0"/>
              <a:t>Arbitrary assumptions (e.g. uniformity) about</a:t>
            </a:r>
          </a:p>
          <a:p>
            <a:pPr lvl="2"/>
            <a:r>
              <a:rPr lang="en-US" dirty="0" smtClean="0"/>
              <a:t> populations, mixture parameters, mating behavior, etc.</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pic>
        <p:nvPicPr>
          <p:cNvPr id="5" name="Picture 4" descr="300px-GeorgeEPBox.jpg"/>
          <p:cNvPicPr>
            <a:picLocks noChangeAspect="1"/>
          </p:cNvPicPr>
          <p:nvPr/>
        </p:nvPicPr>
        <p:blipFill>
          <a:blip r:embed="rId2"/>
          <a:stretch>
            <a:fillRect/>
          </a:stretch>
        </p:blipFill>
        <p:spPr>
          <a:xfrm>
            <a:off x="7579217" y="892678"/>
            <a:ext cx="914400" cy="1286256"/>
          </a:xfrm>
          <a:prstGeom prst="rect">
            <a:avLst/>
          </a:prstGeom>
        </p:spPr>
      </p:pic>
      <p:sp>
        <p:nvSpPr>
          <p:cNvPr id="6" name="TextBox 5"/>
          <p:cNvSpPr txBox="1"/>
          <p:nvPr/>
        </p:nvSpPr>
        <p:spPr>
          <a:xfrm rot="5400000">
            <a:off x="8100806" y="1326522"/>
            <a:ext cx="979755" cy="369332"/>
          </a:xfrm>
          <a:prstGeom prst="rect">
            <a:avLst/>
          </a:prstGeom>
          <a:noFill/>
        </p:spPr>
        <p:txBody>
          <a:bodyPr wrap="none" rtlCol="0">
            <a:spAutoFit/>
          </a:bodyPr>
          <a:lstStyle/>
          <a:p>
            <a:r>
              <a:rPr lang="en-US" dirty="0" smtClean="0"/>
              <a:t>GE Box</a:t>
            </a:r>
            <a:endParaRPr lang="en-US" dirty="0"/>
          </a:p>
        </p:txBody>
      </p:sp>
      <p:pic>
        <p:nvPicPr>
          <p:cNvPr id="7" name="Picture 6" descr="The End.png"/>
          <p:cNvPicPr>
            <a:picLocks noChangeAspect="1"/>
          </p:cNvPicPr>
          <p:nvPr/>
        </p:nvPicPr>
        <p:blipFill>
          <a:blip r:embed="rId3"/>
          <a:stretch>
            <a:fillRect/>
          </a:stretch>
        </p:blipFill>
        <p:spPr>
          <a:xfrm>
            <a:off x="6413089" y="5577840"/>
            <a:ext cx="2293620" cy="12801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Avuncular math</a:t>
            </a:r>
            <a:endParaRPr lang="en-US" dirty="0"/>
          </a:p>
        </p:txBody>
      </p:sp>
      <p:sp>
        <p:nvSpPr>
          <p:cNvPr id="3" name="Content Placeholder 2"/>
          <p:cNvSpPr>
            <a:spLocks noGrp="1"/>
          </p:cNvSpPr>
          <p:nvPr>
            <p:ph idx="1"/>
          </p:nvPr>
        </p:nvSpPr>
        <p:spPr/>
        <p:txBody>
          <a:bodyPr/>
          <a:lstStyle/>
          <a:p>
            <a:r>
              <a:rPr lang="en-US" dirty="0" smtClean="0"/>
              <a:t>LR = X / Y where </a:t>
            </a:r>
          </a:p>
          <a:p>
            <a:pPr lvl="1"/>
            <a:r>
              <a:rPr lang="en-US" dirty="0" smtClean="0"/>
              <a:t>X=Pr(</a:t>
            </a:r>
            <a:r>
              <a:rPr lang="en-US" dirty="0" err="1" smtClean="0"/>
              <a:t>DNA|father</a:t>
            </a:r>
            <a:r>
              <a:rPr lang="en-US" dirty="0" smtClean="0"/>
              <a:t>), Y=Pr(</a:t>
            </a:r>
            <a:r>
              <a:rPr lang="en-US" dirty="0" err="1" smtClean="0"/>
              <a:t>DNA|nonfather</a:t>
            </a:r>
            <a:r>
              <a:rPr lang="en-US" dirty="0" smtClean="0"/>
              <a:t>)</a:t>
            </a:r>
          </a:p>
          <a:p>
            <a:r>
              <a:rPr lang="en-US" dirty="0" smtClean="0"/>
              <a:t>Y? Let</a:t>
            </a:r>
          </a:p>
          <a:p>
            <a:pPr lvl="1"/>
            <a:r>
              <a:rPr lang="en-US" dirty="0" smtClean="0"/>
              <a:t>Y</a:t>
            </a:r>
            <a:r>
              <a:rPr lang="en-US" baseline="-25000" dirty="0" smtClean="0"/>
              <a:t>A</a:t>
            </a:r>
            <a:r>
              <a:rPr lang="en-US" dirty="0" smtClean="0"/>
              <a:t>=Pr(</a:t>
            </a:r>
            <a:r>
              <a:rPr lang="en-US" dirty="0" err="1" smtClean="0"/>
              <a:t>DNA|uncle</a:t>
            </a:r>
            <a:r>
              <a:rPr lang="en-US" dirty="0" smtClean="0"/>
              <a:t>)</a:t>
            </a:r>
          </a:p>
          <a:p>
            <a:pPr lvl="1"/>
            <a:r>
              <a:rPr lang="en-US" dirty="0" smtClean="0"/>
              <a:t>Y</a:t>
            </a:r>
            <a:r>
              <a:rPr lang="en-US" baseline="-25000" dirty="0" smtClean="0"/>
              <a:t>0</a:t>
            </a:r>
            <a:r>
              <a:rPr lang="en-US" dirty="0" smtClean="0"/>
              <a:t>=Pr(</a:t>
            </a:r>
            <a:r>
              <a:rPr lang="en-US" dirty="0" err="1" smtClean="0"/>
              <a:t>DNA|unrelated</a:t>
            </a:r>
            <a:r>
              <a:rPr lang="en-US" dirty="0" smtClean="0"/>
              <a:t>)    (usually used to approx Y)</a:t>
            </a:r>
          </a:p>
          <a:p>
            <a:pPr lvl="1"/>
            <a:r>
              <a:rPr lang="en-US" dirty="0" smtClean="0"/>
              <a:t>U=Pr(</a:t>
            </a:r>
            <a:r>
              <a:rPr lang="en-US" dirty="0" err="1" smtClean="0"/>
              <a:t>unrelated|nonfather</a:t>
            </a:r>
            <a:r>
              <a:rPr lang="en-US" dirty="0" smtClean="0"/>
              <a:t> &amp; accused)  </a:t>
            </a:r>
            <a:r>
              <a:rPr lang="en-US" dirty="0" smtClean="0">
                <a:solidFill>
                  <a:srgbClr val="FF0000"/>
                </a:solidFill>
              </a:rPr>
              <a:t>Subjective!</a:t>
            </a:r>
            <a:endParaRPr lang="en-US" dirty="0" smtClean="0"/>
          </a:p>
          <a:p>
            <a:pPr lvl="1"/>
            <a:r>
              <a:rPr lang="en-US" dirty="0" smtClean="0"/>
              <a:t>Then Y=Pr(</a:t>
            </a:r>
            <a:r>
              <a:rPr lang="en-US" dirty="0" err="1" smtClean="0"/>
              <a:t>DNA|nonfather</a:t>
            </a:r>
            <a:r>
              <a:rPr lang="en-US" dirty="0" smtClean="0"/>
              <a:t>) = UY</a:t>
            </a:r>
            <a:r>
              <a:rPr lang="en-US" baseline="-25000" dirty="0" smtClean="0"/>
              <a:t>0</a:t>
            </a:r>
            <a:r>
              <a:rPr lang="en-US" dirty="0" smtClean="0"/>
              <a:t> + (1-U)Y</a:t>
            </a:r>
            <a:r>
              <a:rPr lang="en-US" baseline="-25000" dirty="0" smtClean="0"/>
              <a:t>A</a:t>
            </a:r>
            <a:endParaRPr lang="en-US" dirty="0" smtClean="0"/>
          </a:p>
          <a:p>
            <a:r>
              <a:rPr lang="en-US" dirty="0" smtClean="0"/>
              <a:t>LR = (LR</a:t>
            </a:r>
            <a:r>
              <a:rPr lang="en-US" baseline="-25000" dirty="0" smtClean="0"/>
              <a:t>0</a:t>
            </a:r>
            <a:r>
              <a:rPr lang="en-US" dirty="0" smtClean="0"/>
              <a:t>=X/Y</a:t>
            </a:r>
            <a:r>
              <a:rPr lang="en-US" baseline="-25000" dirty="0" smtClean="0"/>
              <a:t>0</a:t>
            </a:r>
            <a:r>
              <a:rPr lang="en-US" dirty="0" smtClean="0"/>
              <a:t>)(Y</a:t>
            </a:r>
            <a:r>
              <a:rPr lang="en-US" baseline="-25000" dirty="0" smtClean="0"/>
              <a:t>0</a:t>
            </a:r>
            <a:r>
              <a:rPr lang="en-US" dirty="0" smtClean="0"/>
              <a:t>/Y)</a:t>
            </a:r>
          </a:p>
          <a:p>
            <a:r>
              <a:rPr lang="en-US" dirty="0" smtClean="0"/>
              <a:t>(Y</a:t>
            </a:r>
            <a:r>
              <a:rPr lang="en-US" baseline="-25000" dirty="0" smtClean="0"/>
              <a:t>0</a:t>
            </a:r>
            <a:r>
              <a:rPr lang="en-US" dirty="0" smtClean="0"/>
              <a:t>/Y) = 1/(1+Y</a:t>
            </a:r>
            <a:r>
              <a:rPr lang="en-US" baseline="-25000" dirty="0" smtClean="0"/>
              <a:t>A</a:t>
            </a:r>
            <a:r>
              <a:rPr lang="en-US" dirty="0" smtClean="0"/>
              <a:t>U/Y</a:t>
            </a:r>
            <a:r>
              <a:rPr lang="en-US" baseline="-25000" dirty="0" smtClean="0"/>
              <a:t>0</a:t>
            </a:r>
            <a:r>
              <a:rPr lang="en-US" dirty="0" smtClean="0"/>
              <a:t>(1-U))</a:t>
            </a:r>
          </a:p>
          <a:p>
            <a:pPr lvl="1"/>
            <a:r>
              <a:rPr lang="en-US" baseline="-25000" dirty="0" smtClean="0"/>
              <a:t> </a:t>
            </a:r>
          </a:p>
          <a:p>
            <a:pPr lvl="1">
              <a:buNone/>
            </a:pPr>
            <a:endParaRPr lang="en-US" baseline="-250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Body id – precursor of trouble</a:t>
            </a:r>
            <a:endParaRPr lang="en-US" dirty="0"/>
          </a:p>
        </p:txBody>
      </p:sp>
      <p:sp>
        <p:nvSpPr>
          <p:cNvPr id="3" name="Content Placeholder 2"/>
          <p:cNvSpPr>
            <a:spLocks noGrp="1"/>
          </p:cNvSpPr>
          <p:nvPr>
            <p:ph idx="1"/>
          </p:nvPr>
        </p:nvSpPr>
        <p:spPr/>
        <p:txBody>
          <a:bodyPr/>
          <a:lstStyle/>
          <a:p>
            <a:r>
              <a:rPr lang="en-US" dirty="0" smtClean="0"/>
              <a:t>Hmm? What was I thinking?</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Mixture analysis </a:t>
            </a:r>
            <a:r>
              <a:rPr lang="en-US" dirty="0" err="1" smtClean="0"/>
              <a:t>unanswerables</a:t>
            </a:r>
            <a:endParaRPr lang="en-US" dirty="0"/>
          </a:p>
        </p:txBody>
      </p:sp>
      <p:sp>
        <p:nvSpPr>
          <p:cNvPr id="3" name="Content Placeholder 2"/>
          <p:cNvSpPr>
            <a:spLocks noGrp="1"/>
          </p:cNvSpPr>
          <p:nvPr>
            <p:ph idx="1"/>
          </p:nvPr>
        </p:nvSpPr>
        <p:spPr/>
        <p:txBody>
          <a:bodyPr/>
          <a:lstStyle/>
          <a:p>
            <a:r>
              <a:rPr lang="en-US" dirty="0" smtClean="0"/>
              <a:t>Number of contributors</a:t>
            </a:r>
          </a:p>
          <a:p>
            <a:pPr lvl="1"/>
            <a:r>
              <a:rPr lang="en-US" dirty="0" smtClean="0"/>
              <a:t>“prior probability” that mixture is 3-person???</a:t>
            </a:r>
          </a:p>
          <a:p>
            <a:r>
              <a:rPr lang="en-US" dirty="0" smtClean="0"/>
              <a:t>Dosage</a:t>
            </a:r>
          </a:p>
          <a:p>
            <a:pPr lvl="1"/>
            <a:r>
              <a:rPr lang="en-US" dirty="0" smtClean="0"/>
              <a:t>Suppose suspect alleles missing, but low dosage expected?</a:t>
            </a:r>
          </a:p>
          <a:p>
            <a:r>
              <a:rPr lang="en-US" dirty="0" smtClean="0"/>
              <a:t>Degradation</a:t>
            </a:r>
          </a:p>
          <a:p>
            <a:pPr lvl="1"/>
            <a:r>
              <a:rPr lang="en-US" dirty="0" smtClean="0"/>
              <a:t>Suspect fits mixture rather well if computer </a:t>
            </a:r>
            <a:r>
              <a:rPr lang="en-US" i="1" dirty="0" smtClean="0">
                <a:solidFill>
                  <a:srgbClr val="FF0000"/>
                </a:solidFill>
              </a:rPr>
              <a:t>assumes</a:t>
            </a:r>
            <a:r>
              <a:rPr lang="en-US" dirty="0" smtClean="0"/>
              <a:t> his DNA is degraded.</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018" y="0"/>
            <a:ext cx="8229600" cy="1143000"/>
          </a:xfrm>
        </p:spPr>
        <p:txBody>
          <a:bodyPr/>
          <a:lstStyle/>
          <a:p>
            <a:r>
              <a:rPr lang="en-US" dirty="0" smtClean="0">
                <a:latin typeface="Times New Roman" pitchFamily="18" charset="0"/>
                <a:cs typeface="Times New Roman" pitchFamily="18" charset="0"/>
              </a:rPr>
              <a:t>Outline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47473" y="1464749"/>
            <a:ext cx="8229600" cy="4828923"/>
          </a:xfrm>
        </p:spPr>
        <p:txBody>
          <a:bodyPr/>
          <a:lstStyle/>
          <a:p>
            <a:pPr marL="514350" indent="-514350">
              <a:buFont typeface="+mj-lt"/>
              <a:buAutoNum type="arabicPeriod"/>
            </a:pPr>
            <a:r>
              <a:rPr lang="en-US" sz="2800" dirty="0" smtClean="0">
                <a:latin typeface="Times New Roman" pitchFamily="18" charset="0"/>
                <a:cs typeface="Times New Roman" pitchFamily="18" charset="0"/>
              </a:rPr>
              <a:t>Bayesian framework - science &amp; court as separate but interfacing </a:t>
            </a:r>
            <a:r>
              <a:rPr lang="en-US" sz="2800" dirty="0" err="1" smtClean="0">
                <a:latin typeface="Times New Roman" pitchFamily="18" charset="0"/>
                <a:cs typeface="Times New Roman" pitchFamily="18" charset="0"/>
              </a:rPr>
              <a:t>majesteria</a:t>
            </a:r>
            <a:endParaRPr lang="en-US" sz="2800" dirty="0" smtClean="0">
              <a:latin typeface="Times New Roman" pitchFamily="18" charset="0"/>
              <a:cs typeface="Times New Roman" pitchFamily="18" charset="0"/>
            </a:endParaRPr>
          </a:p>
          <a:p>
            <a:pPr marL="514350" indent="-514350">
              <a:buFont typeface="+mj-lt"/>
              <a:buAutoNum type="arabicPeriod"/>
            </a:pPr>
            <a:r>
              <a:rPr lang="en-US" sz="2800" dirty="0" smtClean="0">
                <a:latin typeface="Times New Roman" pitchFamily="18" charset="0"/>
                <a:cs typeface="Times New Roman" pitchFamily="18" charset="0"/>
              </a:rPr>
              <a:t>Traditional context – easy DNA cases</a:t>
            </a:r>
            <a:endParaRPr lang="en-US" sz="2800" strike="sngStrike" dirty="0" smtClean="0">
              <a:latin typeface="Times New Roman" pitchFamily="18" charset="0"/>
              <a:cs typeface="Times New Roman" pitchFamily="18" charset="0"/>
            </a:endParaRPr>
          </a:p>
          <a:p>
            <a:pPr marL="514350" indent="-514350">
              <a:buFont typeface="+mj-lt"/>
              <a:buAutoNum type="arabicPeriod"/>
            </a:pPr>
            <a:r>
              <a:rPr lang="en-US" sz="2800" dirty="0" smtClean="0">
                <a:latin typeface="Times New Roman" pitchFamily="18" charset="0"/>
                <a:cs typeface="Times New Roman" pitchFamily="18" charset="0"/>
              </a:rPr>
              <a:t>Early trouble – the avuncular case</a:t>
            </a:r>
          </a:p>
          <a:p>
            <a:pPr marL="514350" indent="-514350">
              <a:buFont typeface="+mj-lt"/>
              <a:buAutoNum type="arabicPeriod"/>
            </a:pPr>
            <a:r>
              <a:rPr lang="en-US" sz="2800" dirty="0" smtClean="0">
                <a:latin typeface="Times New Roman" pitchFamily="18" charset="0"/>
                <a:cs typeface="Times New Roman" pitchFamily="18" charset="0"/>
              </a:rPr>
              <a:t>Today, more troubles – </a:t>
            </a:r>
          </a:p>
          <a:p>
            <a:pPr marL="914400" lvl="1" indent="-514350">
              <a:buFont typeface="+mj-lt"/>
              <a:buAutoNum type="alphaLcParenR"/>
            </a:pPr>
            <a:r>
              <a:rPr lang="en-US" sz="2400" dirty="0" smtClean="0">
                <a:latin typeface="Times New Roman" pitchFamily="18" charset="0"/>
                <a:cs typeface="Times New Roman" pitchFamily="18" charset="0"/>
              </a:rPr>
              <a:t>Some downsides of advanced mixture analysis</a:t>
            </a:r>
          </a:p>
          <a:p>
            <a:pPr marL="1314450" lvl="2" indent="-514350"/>
            <a:r>
              <a:rPr lang="en-US" sz="2000" dirty="0" smtClean="0">
                <a:latin typeface="Times New Roman" pitchFamily="18" charset="0"/>
                <a:cs typeface="Times New Roman" pitchFamily="18" charset="0"/>
              </a:rPr>
              <a:t>Number-of-contributor assumption</a:t>
            </a:r>
          </a:p>
          <a:p>
            <a:pPr marL="1314450" lvl="2" indent="-514350"/>
            <a:r>
              <a:rPr lang="en-US" sz="2000" dirty="0" smtClean="0">
                <a:latin typeface="Times New Roman" pitchFamily="18" charset="0"/>
                <a:cs typeface="Times New Roman" pitchFamily="18" charset="0"/>
              </a:rPr>
              <a:t>Degree-of-degradation assumption</a:t>
            </a:r>
          </a:p>
          <a:p>
            <a:pPr marL="914400" lvl="1" indent="-514350">
              <a:buFont typeface="+mj-lt"/>
              <a:buAutoNum type="alphaLcParenR"/>
            </a:pPr>
            <a:r>
              <a:rPr lang="en-US" sz="2400" dirty="0" smtClean="0">
                <a:latin typeface="Times New Roman" pitchFamily="18" charset="0"/>
                <a:cs typeface="Times New Roman" pitchFamily="18" charset="0"/>
              </a:rPr>
              <a:t>Y haplotype evidence – what is “the” population?</a:t>
            </a:r>
          </a:p>
          <a:p>
            <a:pPr marL="514350" indent="-514350">
              <a:buFont typeface="+mj-lt"/>
              <a:buAutoNum type="arabicPeriod"/>
            </a:pPr>
            <a:r>
              <a:rPr lang="en-US" sz="2800" dirty="0" smtClean="0">
                <a:latin typeface="Times New Roman" pitchFamily="18" charset="0"/>
                <a:cs typeface="Times New Roman" pitchFamily="18" charset="0"/>
              </a:rPr>
              <a:t>Solution? None satisfactory.</a:t>
            </a:r>
            <a:endParaRPr lang="en-US" sz="2400" dirty="0" smtClean="0">
              <a:latin typeface="Times New Roman" pitchFamily="18" charset="0"/>
              <a:cs typeface="Times New Roman" pitchFamily="18" charset="0"/>
            </a:endParaRPr>
          </a:p>
          <a:p>
            <a:pPr marL="914400" lvl="1" indent="-514350">
              <a:buFont typeface="+mj-lt"/>
              <a:buAutoNum type="arabicPeriod"/>
            </a:pPr>
            <a:endParaRPr lang="en-US" sz="2400" dirty="0" smtClean="0">
              <a:latin typeface="Times New Roman" pitchFamily="18" charset="0"/>
              <a:cs typeface="Times New Roman" pitchFamily="18" charset="0"/>
            </a:endParaRPr>
          </a:p>
          <a:p>
            <a:pPr marL="514350" indent="-514350">
              <a:buFont typeface="+mj-lt"/>
              <a:buAutoNum type="arabicPeriod"/>
            </a:pPr>
            <a:endParaRPr lang="en-US" sz="2800" dirty="0" smtClean="0">
              <a:latin typeface="Times New Roman" pitchFamily="18" charset="0"/>
              <a:cs typeface="Times New Roman" pitchFamily="18" charset="0"/>
            </a:endParaRPr>
          </a:p>
          <a:p>
            <a:pPr marL="571500" indent="-514350">
              <a:buFont typeface="+mj-lt"/>
              <a:buAutoNum type="arabicPeriod" startAt="4"/>
            </a:pPr>
            <a:endParaRPr lang="en-US" sz="2800" dirty="0" smtClean="0">
              <a:latin typeface="Times New Roman" pitchFamily="18" charset="0"/>
              <a:cs typeface="Times New Roman" pitchFamily="18" charset="0"/>
            </a:endParaRPr>
          </a:p>
          <a:p>
            <a:pPr lvl="1"/>
            <a:endParaRPr lang="en-US" sz="24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dirty="0"/>
          </a:p>
        </p:txBody>
      </p:sp>
    </p:spTree>
    <p:custDataLst>
      <p:tags r:id="rId1"/>
    </p:custDataLst>
  </p:cSld>
  <p:clrMapOvr>
    <a:masterClrMapping/>
  </p:clrMapOvr>
  <p:transition advTm="7616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p:spPr>
        <p:txBody>
          <a:bodyPr/>
          <a:lstStyle/>
          <a:p>
            <a:fld id="{D9DF7160-DF24-45B5-B7F4-0F358463D634}" type="datetime1">
              <a:rPr lang="en-US" smtClean="0"/>
              <a:pPr/>
              <a:t>2/14/2020</a:t>
            </a:fld>
            <a:endParaRPr lang="en-US" smtClean="0"/>
          </a:p>
        </p:txBody>
      </p:sp>
      <p:sp>
        <p:nvSpPr>
          <p:cNvPr id="43011" name="Footer Placeholder 4"/>
          <p:cNvSpPr>
            <a:spLocks noGrp="1"/>
          </p:cNvSpPr>
          <p:nvPr>
            <p:ph type="ftr" sz="quarter" idx="11"/>
          </p:nvPr>
        </p:nvSpPr>
        <p:spPr>
          <a:noFill/>
        </p:spPr>
        <p:txBody>
          <a:bodyPr/>
          <a:lstStyle/>
          <a:p>
            <a:r>
              <a:rPr lang="en-US" smtClean="0"/>
              <a:t>forensic mathematics</a:t>
            </a:r>
          </a:p>
        </p:txBody>
      </p:sp>
      <p:sp>
        <p:nvSpPr>
          <p:cNvPr id="43012" name="Slide Number Placeholder 5"/>
          <p:cNvSpPr>
            <a:spLocks noGrp="1"/>
          </p:cNvSpPr>
          <p:nvPr>
            <p:ph type="sldNum" sz="quarter" idx="12"/>
          </p:nvPr>
        </p:nvSpPr>
        <p:spPr>
          <a:noFill/>
        </p:spPr>
        <p:txBody>
          <a:bodyPr/>
          <a:lstStyle/>
          <a:p>
            <a:fld id="{B0B5F0D7-9690-4C1E-86CE-ADE6E642228B}" type="slidenum">
              <a:rPr lang="en-US" smtClean="0"/>
              <a:pPr/>
              <a:t>3</a:t>
            </a:fld>
            <a:endParaRPr lang="en-US" smtClean="0"/>
          </a:p>
        </p:txBody>
      </p:sp>
      <p:sp>
        <p:nvSpPr>
          <p:cNvPr id="43014" name="Rectangle 2"/>
          <p:cNvSpPr>
            <a:spLocks noGrp="1" noChangeArrowheads="1"/>
          </p:cNvSpPr>
          <p:nvPr>
            <p:ph type="title"/>
          </p:nvPr>
        </p:nvSpPr>
        <p:spPr>
          <a:xfrm>
            <a:off x="-261918" y="-195896"/>
            <a:ext cx="8229600" cy="1143000"/>
          </a:xfrm>
        </p:spPr>
        <p:txBody>
          <a:bodyPr/>
          <a:lstStyle/>
          <a:p>
            <a:r>
              <a:rPr lang="en-US" sz="4000" dirty="0" smtClean="0"/>
              <a:t>Prior, LR, posterior, and decision</a:t>
            </a:r>
          </a:p>
        </p:txBody>
      </p:sp>
      <p:sp>
        <p:nvSpPr>
          <p:cNvPr id="43015" name="Line 3"/>
          <p:cNvSpPr>
            <a:spLocks noChangeShapeType="1"/>
          </p:cNvSpPr>
          <p:nvPr/>
        </p:nvSpPr>
        <p:spPr bwMode="auto">
          <a:xfrm>
            <a:off x="2133600" y="4433888"/>
            <a:ext cx="5434013" cy="0"/>
          </a:xfrm>
          <a:prstGeom prst="line">
            <a:avLst/>
          </a:prstGeom>
          <a:noFill/>
          <a:ln w="76200">
            <a:solidFill>
              <a:schemeClr val="tx1"/>
            </a:solidFill>
            <a:round/>
            <a:headEnd/>
            <a:tailEnd/>
          </a:ln>
        </p:spPr>
        <p:txBody>
          <a:bodyPr lIns="92075" tIns="46038" rIns="92075" bIns="46038" anchor="b"/>
          <a:lstStyle/>
          <a:p>
            <a:endParaRPr lang="en-US"/>
          </a:p>
        </p:txBody>
      </p:sp>
      <p:sp>
        <p:nvSpPr>
          <p:cNvPr id="43016" name="Line 4"/>
          <p:cNvSpPr>
            <a:spLocks noChangeShapeType="1"/>
          </p:cNvSpPr>
          <p:nvPr/>
        </p:nvSpPr>
        <p:spPr bwMode="auto">
          <a:xfrm>
            <a:off x="3605213"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17" name="Text Box 5"/>
          <p:cNvSpPr txBox="1">
            <a:spLocks noChangeArrowheads="1"/>
          </p:cNvSpPr>
          <p:nvPr/>
        </p:nvSpPr>
        <p:spPr bwMode="auto">
          <a:xfrm>
            <a:off x="5103813" y="4762500"/>
            <a:ext cx="649288" cy="396875"/>
          </a:xfrm>
          <a:prstGeom prst="rect">
            <a:avLst/>
          </a:prstGeom>
          <a:noFill/>
          <a:ln w="9525">
            <a:noFill/>
            <a:miter lim="800000"/>
            <a:headEnd/>
            <a:tailEnd/>
          </a:ln>
        </p:spPr>
        <p:txBody>
          <a:bodyPr wrap="none" lIns="92075" tIns="46038" rIns="92075" bIns="46038" anchor="b">
            <a:spAutoFit/>
          </a:bodyPr>
          <a:lstStyle/>
          <a:p>
            <a:pPr algn="ctr"/>
            <a:r>
              <a:rPr lang="en-US" sz="2000" dirty="0"/>
              <a:t>90%</a:t>
            </a:r>
          </a:p>
        </p:txBody>
      </p:sp>
      <p:sp>
        <p:nvSpPr>
          <p:cNvPr id="43018" name="Line 6"/>
          <p:cNvSpPr>
            <a:spLocks noChangeShapeType="1"/>
          </p:cNvSpPr>
          <p:nvPr/>
        </p:nvSpPr>
        <p:spPr bwMode="auto">
          <a:xfrm>
            <a:off x="4538663"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19" name="Text Box 7"/>
          <p:cNvSpPr txBox="1">
            <a:spLocks noChangeArrowheads="1"/>
          </p:cNvSpPr>
          <p:nvPr/>
        </p:nvSpPr>
        <p:spPr bwMode="auto">
          <a:xfrm>
            <a:off x="6082286" y="4762500"/>
            <a:ext cx="649288" cy="396875"/>
          </a:xfrm>
          <a:prstGeom prst="rect">
            <a:avLst/>
          </a:prstGeom>
          <a:noFill/>
          <a:ln w="9525">
            <a:noFill/>
            <a:miter lim="800000"/>
            <a:headEnd/>
            <a:tailEnd/>
          </a:ln>
        </p:spPr>
        <p:txBody>
          <a:bodyPr wrap="none" lIns="92075" tIns="46038" rIns="92075" bIns="46038" anchor="b">
            <a:spAutoFit/>
          </a:bodyPr>
          <a:lstStyle/>
          <a:p>
            <a:pPr algn="ctr"/>
            <a:r>
              <a:rPr lang="en-US" sz="2000" dirty="0"/>
              <a:t>99%</a:t>
            </a:r>
          </a:p>
        </p:txBody>
      </p:sp>
      <p:sp>
        <p:nvSpPr>
          <p:cNvPr id="43020" name="Line 8"/>
          <p:cNvSpPr>
            <a:spLocks noChangeShapeType="1"/>
          </p:cNvSpPr>
          <p:nvPr/>
        </p:nvSpPr>
        <p:spPr bwMode="auto">
          <a:xfrm>
            <a:off x="5413375"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21" name="Text Box 9"/>
          <p:cNvSpPr txBox="1">
            <a:spLocks noChangeArrowheads="1"/>
          </p:cNvSpPr>
          <p:nvPr/>
        </p:nvSpPr>
        <p:spPr bwMode="auto">
          <a:xfrm>
            <a:off x="7007745" y="4762500"/>
            <a:ext cx="839787" cy="396875"/>
          </a:xfrm>
          <a:prstGeom prst="rect">
            <a:avLst/>
          </a:prstGeom>
          <a:noFill/>
          <a:ln w="9525">
            <a:noFill/>
            <a:miter lim="800000"/>
            <a:headEnd/>
            <a:tailEnd/>
          </a:ln>
        </p:spPr>
        <p:txBody>
          <a:bodyPr wrap="none" lIns="92075" tIns="46038" rIns="92075" bIns="46038" anchor="b">
            <a:spAutoFit/>
          </a:bodyPr>
          <a:lstStyle/>
          <a:p>
            <a:pPr algn="ctr"/>
            <a:r>
              <a:rPr lang="en-US" sz="2000" dirty="0"/>
              <a:t>99.9%</a:t>
            </a:r>
          </a:p>
        </p:txBody>
      </p:sp>
      <p:sp>
        <p:nvSpPr>
          <p:cNvPr id="43022" name="Line 10"/>
          <p:cNvSpPr>
            <a:spLocks noChangeShapeType="1"/>
          </p:cNvSpPr>
          <p:nvPr/>
        </p:nvSpPr>
        <p:spPr bwMode="auto">
          <a:xfrm>
            <a:off x="6364288"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23" name="Line 11"/>
          <p:cNvSpPr>
            <a:spLocks noChangeShapeType="1"/>
          </p:cNvSpPr>
          <p:nvPr/>
        </p:nvSpPr>
        <p:spPr bwMode="auto">
          <a:xfrm>
            <a:off x="7395855"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24" name="Line 12"/>
          <p:cNvSpPr>
            <a:spLocks noChangeShapeType="1"/>
          </p:cNvSpPr>
          <p:nvPr/>
        </p:nvSpPr>
        <p:spPr bwMode="auto">
          <a:xfrm>
            <a:off x="2670175" y="4191000"/>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25" name="Text Box 13"/>
          <p:cNvSpPr txBox="1">
            <a:spLocks noChangeArrowheads="1"/>
          </p:cNvSpPr>
          <p:nvPr/>
        </p:nvSpPr>
        <p:spPr bwMode="auto">
          <a:xfrm>
            <a:off x="4236851" y="4762500"/>
            <a:ext cx="649287" cy="396875"/>
          </a:xfrm>
          <a:prstGeom prst="rect">
            <a:avLst/>
          </a:prstGeom>
          <a:noFill/>
          <a:ln w="9525">
            <a:noFill/>
            <a:miter lim="800000"/>
            <a:headEnd/>
            <a:tailEnd/>
          </a:ln>
        </p:spPr>
        <p:txBody>
          <a:bodyPr wrap="none" lIns="92075" tIns="46038" rIns="92075" bIns="46038" anchor="b">
            <a:spAutoFit/>
          </a:bodyPr>
          <a:lstStyle/>
          <a:p>
            <a:pPr algn="ctr"/>
            <a:r>
              <a:rPr lang="en-US" sz="2000" dirty="0"/>
              <a:t>50%</a:t>
            </a:r>
          </a:p>
        </p:txBody>
      </p:sp>
      <p:sp>
        <p:nvSpPr>
          <p:cNvPr id="43026" name="Text Box 15"/>
          <p:cNvSpPr txBox="1">
            <a:spLocks noChangeArrowheads="1"/>
          </p:cNvSpPr>
          <p:nvPr/>
        </p:nvSpPr>
        <p:spPr bwMode="auto">
          <a:xfrm>
            <a:off x="3289300" y="4762500"/>
            <a:ext cx="649288" cy="396875"/>
          </a:xfrm>
          <a:prstGeom prst="rect">
            <a:avLst/>
          </a:prstGeom>
          <a:noFill/>
          <a:ln w="9525">
            <a:noFill/>
            <a:miter lim="800000"/>
            <a:headEnd/>
            <a:tailEnd/>
          </a:ln>
        </p:spPr>
        <p:txBody>
          <a:bodyPr wrap="none" lIns="92075" tIns="46038" rIns="92075" bIns="46038" anchor="b">
            <a:spAutoFit/>
          </a:bodyPr>
          <a:lstStyle/>
          <a:p>
            <a:pPr algn="ctr"/>
            <a:r>
              <a:rPr lang="en-US" sz="2000" dirty="0"/>
              <a:t>10%</a:t>
            </a:r>
          </a:p>
        </p:txBody>
      </p:sp>
      <p:sp>
        <p:nvSpPr>
          <p:cNvPr id="43027" name="Text Box 17"/>
          <p:cNvSpPr txBox="1">
            <a:spLocks noChangeArrowheads="1"/>
          </p:cNvSpPr>
          <p:nvPr/>
        </p:nvSpPr>
        <p:spPr bwMode="auto">
          <a:xfrm>
            <a:off x="2366829" y="4762500"/>
            <a:ext cx="522287" cy="396875"/>
          </a:xfrm>
          <a:prstGeom prst="rect">
            <a:avLst/>
          </a:prstGeom>
          <a:noFill/>
          <a:ln w="9525">
            <a:noFill/>
            <a:miter lim="800000"/>
            <a:headEnd/>
            <a:tailEnd/>
          </a:ln>
        </p:spPr>
        <p:txBody>
          <a:bodyPr wrap="none" lIns="92075" tIns="46038" rIns="92075" bIns="46038" anchor="b">
            <a:spAutoFit/>
          </a:bodyPr>
          <a:lstStyle/>
          <a:p>
            <a:pPr algn="ctr"/>
            <a:r>
              <a:rPr lang="en-US" sz="2000" dirty="0"/>
              <a:t>1%</a:t>
            </a:r>
          </a:p>
        </p:txBody>
      </p:sp>
      <p:sp>
        <p:nvSpPr>
          <p:cNvPr id="43033" name="Text Box 47"/>
          <p:cNvSpPr txBox="1">
            <a:spLocks noChangeArrowheads="1"/>
          </p:cNvSpPr>
          <p:nvPr/>
        </p:nvSpPr>
        <p:spPr bwMode="auto">
          <a:xfrm>
            <a:off x="1180739" y="5106107"/>
            <a:ext cx="6324600" cy="585418"/>
          </a:xfrm>
          <a:prstGeom prst="rect">
            <a:avLst/>
          </a:prstGeom>
          <a:noFill/>
          <a:ln w="9525">
            <a:noFill/>
            <a:miter lim="800000"/>
            <a:headEnd/>
            <a:tailEnd/>
          </a:ln>
        </p:spPr>
        <p:txBody>
          <a:bodyPr wrap="square" lIns="92075" tIns="46038" rIns="92075" bIns="46038" anchor="b">
            <a:spAutoFit/>
          </a:bodyPr>
          <a:lstStyle/>
          <a:p>
            <a:pPr algn="ctr">
              <a:spcBef>
                <a:spcPct val="50000"/>
              </a:spcBef>
            </a:pPr>
            <a:r>
              <a:rPr lang="en-US" sz="3200" dirty="0"/>
              <a:t>Probability </a:t>
            </a:r>
            <a:r>
              <a:rPr lang="en-US" sz="3200" dirty="0" smtClean="0"/>
              <a:t>DNA is from suspect</a:t>
            </a:r>
            <a:endParaRPr lang="en-US" sz="3200" dirty="0"/>
          </a:p>
        </p:txBody>
      </p:sp>
      <p:grpSp>
        <p:nvGrpSpPr>
          <p:cNvPr id="39" name="Group 38"/>
          <p:cNvGrpSpPr/>
          <p:nvPr/>
        </p:nvGrpSpPr>
        <p:grpSpPr>
          <a:xfrm>
            <a:off x="139618" y="2475193"/>
            <a:ext cx="2687787" cy="1839613"/>
            <a:chOff x="139618" y="2475193"/>
            <a:chExt cx="2687787" cy="1839613"/>
          </a:xfrm>
        </p:grpSpPr>
        <p:sp>
          <p:nvSpPr>
            <p:cNvPr id="43035" name="Freeform 34"/>
            <p:cNvSpPr>
              <a:spLocks/>
            </p:cNvSpPr>
            <p:nvPr/>
          </p:nvSpPr>
          <p:spPr bwMode="auto">
            <a:xfrm>
              <a:off x="2246050" y="2579571"/>
              <a:ext cx="539970" cy="1735235"/>
            </a:xfrm>
            <a:custGeom>
              <a:avLst/>
              <a:gdLst>
                <a:gd name="T0" fmla="*/ 0 w 568"/>
                <a:gd name="T1" fmla="*/ 102 h 655"/>
                <a:gd name="T2" fmla="*/ 464 w 568"/>
                <a:gd name="T3" fmla="*/ 78 h 655"/>
                <a:gd name="T4" fmla="*/ 432 w 568"/>
                <a:gd name="T5" fmla="*/ 574 h 655"/>
                <a:gd name="T6" fmla="*/ 568 w 568"/>
                <a:gd name="T7" fmla="*/ 566 h 655"/>
                <a:gd name="T8" fmla="*/ 0 60000 65536"/>
                <a:gd name="T9" fmla="*/ 0 60000 65536"/>
                <a:gd name="T10" fmla="*/ 0 60000 65536"/>
                <a:gd name="T11" fmla="*/ 0 60000 65536"/>
                <a:gd name="T12" fmla="*/ 0 w 568"/>
                <a:gd name="T13" fmla="*/ 0 h 655"/>
                <a:gd name="T14" fmla="*/ 568 w 568"/>
                <a:gd name="T15" fmla="*/ 655 h 655"/>
                <a:gd name="connsiteX0" fmla="*/ 0 w 10000"/>
                <a:gd name="connsiteY0" fmla="*/ 521 h 8796"/>
                <a:gd name="connsiteX1" fmla="*/ 8169 w 10000"/>
                <a:gd name="connsiteY1" fmla="*/ 1191 h 8796"/>
                <a:gd name="connsiteX2" fmla="*/ 7606 w 10000"/>
                <a:gd name="connsiteY2" fmla="*/ 7727 h 8796"/>
                <a:gd name="connsiteX3" fmla="*/ 10000 w 10000"/>
                <a:gd name="connsiteY3" fmla="*/ 7605 h 8796"/>
                <a:gd name="connsiteX0" fmla="*/ 0 w 10006"/>
                <a:gd name="connsiteY0" fmla="*/ 125 h 9456"/>
                <a:gd name="connsiteX1" fmla="*/ 8738 w 10006"/>
                <a:gd name="connsiteY1" fmla="*/ 1354 h 9456"/>
                <a:gd name="connsiteX2" fmla="*/ 7606 w 10006"/>
                <a:gd name="connsiteY2" fmla="*/ 8318 h 9456"/>
                <a:gd name="connsiteX3" fmla="*/ 10000 w 10006"/>
                <a:gd name="connsiteY3" fmla="*/ 8179 h 9456"/>
                <a:gd name="connsiteX0" fmla="*/ 0 w 10095"/>
                <a:gd name="connsiteY0" fmla="*/ 1219 h 11087"/>
                <a:gd name="connsiteX1" fmla="*/ 8828 w 10095"/>
                <a:gd name="connsiteY1" fmla="*/ 1432 h 11087"/>
                <a:gd name="connsiteX2" fmla="*/ 7601 w 10095"/>
                <a:gd name="connsiteY2" fmla="*/ 9884 h 11087"/>
                <a:gd name="connsiteX3" fmla="*/ 9994 w 10095"/>
                <a:gd name="connsiteY3" fmla="*/ 9737 h 11087"/>
                <a:gd name="connsiteX0" fmla="*/ 0 w 10190"/>
                <a:gd name="connsiteY0" fmla="*/ 1231 h 11099"/>
                <a:gd name="connsiteX1" fmla="*/ 8828 w 10190"/>
                <a:gd name="connsiteY1" fmla="*/ 1444 h 11099"/>
                <a:gd name="connsiteX2" fmla="*/ 8169 w 10190"/>
                <a:gd name="connsiteY2" fmla="*/ 9896 h 11099"/>
                <a:gd name="connsiteX3" fmla="*/ 9994 w 10190"/>
                <a:gd name="connsiteY3" fmla="*/ 9749 h 11099"/>
                <a:gd name="connsiteX0" fmla="*/ 0 w 10223"/>
                <a:gd name="connsiteY0" fmla="*/ 1231 h 11099"/>
                <a:gd name="connsiteX1" fmla="*/ 8828 w 10223"/>
                <a:gd name="connsiteY1" fmla="*/ 1444 h 11099"/>
                <a:gd name="connsiteX2" fmla="*/ 8370 w 10223"/>
                <a:gd name="connsiteY2" fmla="*/ 9896 h 11099"/>
                <a:gd name="connsiteX3" fmla="*/ 9994 w 10223"/>
                <a:gd name="connsiteY3" fmla="*/ 9749 h 11099"/>
                <a:gd name="connsiteX0" fmla="*/ 0 w 10494"/>
                <a:gd name="connsiteY0" fmla="*/ 1207 h 9725"/>
                <a:gd name="connsiteX1" fmla="*/ 8828 w 10494"/>
                <a:gd name="connsiteY1" fmla="*/ 1420 h 9725"/>
                <a:gd name="connsiteX2" fmla="*/ 9994 w 10494"/>
                <a:gd name="connsiteY2" fmla="*/ 9725 h 9725"/>
                <a:gd name="connsiteX0" fmla="*/ 0 w 9983"/>
                <a:gd name="connsiteY0" fmla="*/ 3386 h 25017"/>
                <a:gd name="connsiteX1" fmla="*/ 8412 w 9983"/>
                <a:gd name="connsiteY1" fmla="*/ 3605 h 25017"/>
                <a:gd name="connsiteX2" fmla="*/ 9429 w 9983"/>
                <a:gd name="connsiteY2" fmla="*/ 25017 h 25017"/>
              </a:gdLst>
              <a:ahLst/>
              <a:cxnLst>
                <a:cxn ang="0">
                  <a:pos x="connsiteX0" y="connsiteY0"/>
                </a:cxn>
                <a:cxn ang="0">
                  <a:pos x="connsiteX1" y="connsiteY1"/>
                </a:cxn>
                <a:cxn ang="0">
                  <a:pos x="connsiteX2" y="connsiteY2"/>
                </a:cxn>
              </a:cxnLst>
              <a:rect l="l" t="t" r="r" b="b"/>
              <a:pathLst>
                <a:path w="9983" h="25017">
                  <a:moveTo>
                    <a:pt x="0" y="3386"/>
                  </a:moveTo>
                  <a:cubicBezTo>
                    <a:pt x="1291" y="3311"/>
                    <a:pt x="6841" y="0"/>
                    <a:pt x="8412" y="3605"/>
                  </a:cubicBezTo>
                  <a:cubicBezTo>
                    <a:pt x="9983" y="7210"/>
                    <a:pt x="9197" y="23238"/>
                    <a:pt x="9429" y="25017"/>
                  </a:cubicBezTo>
                </a:path>
              </a:pathLst>
            </a:custGeom>
            <a:noFill/>
            <a:ln w="38100">
              <a:solidFill>
                <a:srgbClr val="196115"/>
              </a:solidFill>
              <a:round/>
              <a:headEnd/>
              <a:tailEnd type="triangle" w="med" len="med"/>
            </a:ln>
          </p:spPr>
          <p:txBody>
            <a:bodyPr lIns="92075" tIns="46038" rIns="92075" bIns="46038" anchor="b"/>
            <a:lstStyle/>
            <a:p>
              <a:endParaRPr lang="en-US"/>
            </a:p>
          </p:txBody>
        </p:sp>
        <p:sp>
          <p:nvSpPr>
            <p:cNvPr id="43036" name="Text Box 35"/>
            <p:cNvSpPr txBox="1">
              <a:spLocks noChangeArrowheads="1"/>
            </p:cNvSpPr>
            <p:nvPr/>
          </p:nvSpPr>
          <p:spPr bwMode="auto">
            <a:xfrm>
              <a:off x="139618" y="2475193"/>
              <a:ext cx="2133611" cy="1108638"/>
            </a:xfrm>
            <a:prstGeom prst="rect">
              <a:avLst/>
            </a:prstGeom>
            <a:noFill/>
            <a:ln w="9525">
              <a:solidFill>
                <a:srgbClr val="196115"/>
              </a:solidFill>
              <a:miter lim="800000"/>
              <a:headEnd/>
              <a:tailEnd/>
            </a:ln>
          </p:spPr>
          <p:txBody>
            <a:bodyPr wrap="square" lIns="92075" tIns="46038" rIns="92075" bIns="46038" anchor="b">
              <a:spAutoFit/>
            </a:bodyPr>
            <a:lstStyle/>
            <a:p>
              <a:pPr algn="r"/>
              <a:r>
                <a:rPr lang="en-US" sz="2200" dirty="0" smtClean="0">
                  <a:solidFill>
                    <a:srgbClr val="196115"/>
                  </a:solidFill>
                </a:rPr>
                <a:t>Judge’s (subjective) prior probability</a:t>
              </a:r>
              <a:endParaRPr lang="en-US" sz="2200" dirty="0">
                <a:solidFill>
                  <a:srgbClr val="196115"/>
                </a:solidFill>
              </a:endParaRPr>
            </a:p>
          </p:txBody>
        </p:sp>
        <p:sp>
          <p:nvSpPr>
            <p:cNvPr id="31" name="TextBox 30"/>
            <p:cNvSpPr txBox="1"/>
            <p:nvPr/>
          </p:nvSpPr>
          <p:spPr>
            <a:xfrm>
              <a:off x="2255285" y="3395956"/>
              <a:ext cx="572120" cy="523220"/>
            </a:xfrm>
            <a:prstGeom prst="rect">
              <a:avLst/>
            </a:prstGeom>
            <a:solidFill>
              <a:srgbClr val="FAC090">
                <a:alpha val="49020"/>
              </a:srgbClr>
            </a:solidFill>
          </p:spPr>
          <p:txBody>
            <a:bodyPr wrap="square" rtlCol="0">
              <a:spAutoFit/>
            </a:bodyPr>
            <a:lstStyle/>
            <a:p>
              <a:r>
                <a:rPr lang="en-US" sz="2800" dirty="0" smtClean="0">
                  <a:latin typeface="Calibri"/>
                </a:rPr>
                <a:t>①</a:t>
              </a:r>
              <a:endParaRPr lang="en-US" sz="2800" dirty="0"/>
            </a:p>
          </p:txBody>
        </p:sp>
      </p:grpSp>
      <p:grpSp>
        <p:nvGrpSpPr>
          <p:cNvPr id="40" name="Group 39"/>
          <p:cNvGrpSpPr/>
          <p:nvPr/>
        </p:nvGrpSpPr>
        <p:grpSpPr>
          <a:xfrm>
            <a:off x="2767140" y="3180116"/>
            <a:ext cx="3682873" cy="1010884"/>
            <a:chOff x="2767140" y="3180116"/>
            <a:chExt cx="3682873" cy="1010884"/>
          </a:xfrm>
        </p:grpSpPr>
        <p:sp>
          <p:nvSpPr>
            <p:cNvPr id="398369" name="Line 33"/>
            <p:cNvSpPr>
              <a:spLocks noChangeShapeType="1"/>
            </p:cNvSpPr>
            <p:nvPr/>
          </p:nvSpPr>
          <p:spPr bwMode="auto">
            <a:xfrm>
              <a:off x="2767140" y="3206750"/>
              <a:ext cx="3682873" cy="0"/>
            </a:xfrm>
            <a:prstGeom prst="line">
              <a:avLst/>
            </a:prstGeom>
            <a:noFill/>
            <a:ln w="76200">
              <a:solidFill>
                <a:schemeClr val="tx2"/>
              </a:solidFill>
              <a:round/>
              <a:headEnd/>
              <a:tailEnd type="triangle" w="med" len="med"/>
            </a:ln>
          </p:spPr>
          <p:txBody>
            <a:bodyPr lIns="92075" tIns="46038" rIns="92075" bIns="46038" anchor="b"/>
            <a:lstStyle/>
            <a:p>
              <a:endParaRPr lang="en-US"/>
            </a:p>
          </p:txBody>
        </p:sp>
        <p:sp>
          <p:nvSpPr>
            <p:cNvPr id="43030" name="Text Box 31"/>
            <p:cNvSpPr txBox="1">
              <a:spLocks noChangeArrowheads="1"/>
            </p:cNvSpPr>
            <p:nvPr/>
          </p:nvSpPr>
          <p:spPr bwMode="auto">
            <a:xfrm>
              <a:off x="2839541" y="3420916"/>
              <a:ext cx="2414587" cy="770084"/>
            </a:xfrm>
            <a:prstGeom prst="rect">
              <a:avLst/>
            </a:prstGeom>
            <a:noFill/>
            <a:ln w="9525">
              <a:noFill/>
              <a:miter lim="800000"/>
              <a:headEnd/>
              <a:tailEnd/>
            </a:ln>
          </p:spPr>
          <p:txBody>
            <a:bodyPr lIns="92075" tIns="46038" rIns="92075" bIns="46038" anchor="b">
              <a:spAutoFit/>
            </a:bodyPr>
            <a:lstStyle/>
            <a:p>
              <a:pPr algn="ctr"/>
              <a:r>
                <a:rPr lang="en-US" sz="2200" dirty="0">
                  <a:solidFill>
                    <a:schemeClr val="tx2"/>
                  </a:solidFill>
                </a:rPr>
                <a:t>Scientific (DNA) </a:t>
              </a:r>
              <a:r>
                <a:rPr lang="en-US" sz="2200" dirty="0" smtClean="0">
                  <a:solidFill>
                    <a:schemeClr val="tx2"/>
                  </a:solidFill>
                </a:rPr>
                <a:t>LR=1000 </a:t>
              </a:r>
              <a:endParaRPr lang="en-US" sz="2200" dirty="0">
                <a:solidFill>
                  <a:schemeClr val="tx2"/>
                </a:solidFill>
              </a:endParaRPr>
            </a:p>
          </p:txBody>
        </p:sp>
        <p:sp>
          <p:nvSpPr>
            <p:cNvPr id="43031" name="Freeform 38"/>
            <p:cNvSpPr>
              <a:spLocks/>
            </p:cNvSpPr>
            <p:nvPr/>
          </p:nvSpPr>
          <p:spPr bwMode="auto">
            <a:xfrm>
              <a:off x="3430559" y="3290475"/>
              <a:ext cx="292100" cy="279400"/>
            </a:xfrm>
            <a:custGeom>
              <a:avLst/>
              <a:gdLst>
                <a:gd name="T0" fmla="*/ 0 w 184"/>
                <a:gd name="T1" fmla="*/ 2147483647 h 176"/>
                <a:gd name="T2" fmla="*/ 2147483647 w 184"/>
                <a:gd name="T3" fmla="*/ 0 h 176"/>
                <a:gd name="T4" fmla="*/ 0 60000 65536"/>
                <a:gd name="T5" fmla="*/ 0 60000 65536"/>
                <a:gd name="T6" fmla="*/ 0 w 184"/>
                <a:gd name="T7" fmla="*/ 0 h 176"/>
                <a:gd name="T8" fmla="*/ 184 w 184"/>
                <a:gd name="T9" fmla="*/ 176 h 176"/>
              </a:gdLst>
              <a:ahLst/>
              <a:cxnLst>
                <a:cxn ang="T4">
                  <a:pos x="T0" y="T1"/>
                </a:cxn>
                <a:cxn ang="T5">
                  <a:pos x="T2" y="T3"/>
                </a:cxn>
              </a:cxnLst>
              <a:rect l="T6" t="T7" r="T8" b="T9"/>
              <a:pathLst>
                <a:path w="184" h="176">
                  <a:moveTo>
                    <a:pt x="0" y="176"/>
                  </a:moveTo>
                  <a:cubicBezTo>
                    <a:pt x="31" y="147"/>
                    <a:pt x="153" y="29"/>
                    <a:pt x="184" y="0"/>
                  </a:cubicBezTo>
                </a:path>
              </a:pathLst>
            </a:custGeom>
            <a:noFill/>
            <a:ln w="38100">
              <a:solidFill>
                <a:schemeClr val="tx2"/>
              </a:solidFill>
              <a:round/>
              <a:headEnd/>
              <a:tailEnd type="triangle" w="med" len="med"/>
            </a:ln>
          </p:spPr>
          <p:txBody>
            <a:bodyPr lIns="92075" tIns="46038" rIns="92075" bIns="46038" anchor="b"/>
            <a:lstStyle/>
            <a:p>
              <a:endParaRPr lang="en-US"/>
            </a:p>
          </p:txBody>
        </p:sp>
        <p:sp>
          <p:nvSpPr>
            <p:cNvPr id="32" name="TextBox 31"/>
            <p:cNvSpPr txBox="1"/>
            <p:nvPr/>
          </p:nvSpPr>
          <p:spPr>
            <a:xfrm>
              <a:off x="5077179" y="3180116"/>
              <a:ext cx="572120" cy="523220"/>
            </a:xfrm>
            <a:prstGeom prst="rect">
              <a:avLst/>
            </a:prstGeom>
            <a:solidFill>
              <a:srgbClr val="FAC090">
                <a:alpha val="54902"/>
              </a:srgbClr>
            </a:solidFill>
          </p:spPr>
          <p:txBody>
            <a:bodyPr wrap="square" rtlCol="0">
              <a:spAutoFit/>
            </a:bodyPr>
            <a:lstStyle/>
            <a:p>
              <a:r>
                <a:rPr lang="en-US" sz="2800" dirty="0" smtClean="0">
                  <a:latin typeface="Calibri"/>
                </a:rPr>
                <a:t>②</a:t>
              </a:r>
              <a:endParaRPr lang="en-US" sz="2800" dirty="0"/>
            </a:p>
          </p:txBody>
        </p:sp>
      </p:grpSp>
      <p:grpSp>
        <p:nvGrpSpPr>
          <p:cNvPr id="43" name="Group 42"/>
          <p:cNvGrpSpPr/>
          <p:nvPr/>
        </p:nvGrpSpPr>
        <p:grpSpPr>
          <a:xfrm>
            <a:off x="2965163" y="1881290"/>
            <a:ext cx="3686179" cy="2433435"/>
            <a:chOff x="2965163" y="1881290"/>
            <a:chExt cx="3686179" cy="2433435"/>
          </a:xfrm>
        </p:grpSpPr>
        <p:sp>
          <p:nvSpPr>
            <p:cNvPr id="43034" name="Freeform 36"/>
            <p:cNvSpPr>
              <a:spLocks/>
            </p:cNvSpPr>
            <p:nvPr/>
          </p:nvSpPr>
          <p:spPr bwMode="auto">
            <a:xfrm>
              <a:off x="5757863" y="2011742"/>
              <a:ext cx="893479" cy="2302983"/>
            </a:xfrm>
            <a:custGeom>
              <a:avLst/>
              <a:gdLst>
                <a:gd name="T0" fmla="*/ 0 w 120"/>
                <a:gd name="T1" fmla="*/ 0 h 664"/>
                <a:gd name="T2" fmla="*/ 2147483647 w 120"/>
                <a:gd name="T3" fmla="*/ 2147483647 h 664"/>
                <a:gd name="T4" fmla="*/ 2147483647 w 120"/>
                <a:gd name="T5" fmla="*/ 2147483647 h 664"/>
                <a:gd name="T6" fmla="*/ 0 60000 65536"/>
                <a:gd name="T7" fmla="*/ 0 60000 65536"/>
                <a:gd name="T8" fmla="*/ 0 60000 65536"/>
                <a:gd name="T9" fmla="*/ 0 w 120"/>
                <a:gd name="T10" fmla="*/ 0 h 664"/>
                <a:gd name="T11" fmla="*/ 120 w 120"/>
                <a:gd name="T12" fmla="*/ 664 h 664"/>
                <a:gd name="connsiteX0" fmla="*/ 0 w 7011"/>
                <a:gd name="connsiteY0" fmla="*/ 602 h 10602"/>
                <a:gd name="connsiteX1" fmla="*/ 6344 w 7011"/>
                <a:gd name="connsiteY1" fmla="*/ 1671 h 10602"/>
                <a:gd name="connsiteX2" fmla="*/ 4000 w 7011"/>
                <a:gd name="connsiteY2" fmla="*/ 10602 h 10602"/>
                <a:gd name="connsiteX0" fmla="*/ 0 w 13715"/>
                <a:gd name="connsiteY0" fmla="*/ 568 h 10000"/>
                <a:gd name="connsiteX1" fmla="*/ 9049 w 13715"/>
                <a:gd name="connsiteY1" fmla="*/ 1576 h 10000"/>
                <a:gd name="connsiteX2" fmla="*/ 5705 w 13715"/>
                <a:gd name="connsiteY2" fmla="*/ 10000 h 10000"/>
                <a:gd name="connsiteX0" fmla="*/ 0 w 5705"/>
                <a:gd name="connsiteY0" fmla="*/ 0 h 9432"/>
                <a:gd name="connsiteX1" fmla="*/ 5705 w 5705"/>
                <a:gd name="connsiteY1" fmla="*/ 9432 h 9432"/>
                <a:gd name="connsiteX0" fmla="*/ 0 w 65730"/>
                <a:gd name="connsiteY0" fmla="*/ 119 h 10119"/>
                <a:gd name="connsiteX1" fmla="*/ 10000 w 65730"/>
                <a:gd name="connsiteY1" fmla="*/ 10119 h 10119"/>
                <a:gd name="connsiteX0" fmla="*/ 0 w 65730"/>
                <a:gd name="connsiteY0" fmla="*/ 119 h 9675"/>
                <a:gd name="connsiteX1" fmla="*/ 38296 w 65730"/>
                <a:gd name="connsiteY1" fmla="*/ 9675 h 9675"/>
                <a:gd name="connsiteX0" fmla="*/ 0 w 10000"/>
                <a:gd name="connsiteY0" fmla="*/ 123 h 10231"/>
                <a:gd name="connsiteX1" fmla="*/ 7743 w 10000"/>
                <a:gd name="connsiteY1" fmla="*/ 10231 h 10231"/>
                <a:gd name="connsiteX0" fmla="*/ 0 w 10000"/>
                <a:gd name="connsiteY0" fmla="*/ 123 h 9648"/>
                <a:gd name="connsiteX1" fmla="*/ 7743 w 10000"/>
                <a:gd name="connsiteY1" fmla="*/ 9648 h 9648"/>
                <a:gd name="connsiteX0" fmla="*/ 0 w 10000"/>
                <a:gd name="connsiteY0" fmla="*/ 127 h 9999"/>
                <a:gd name="connsiteX1" fmla="*/ 8461 w 10000"/>
                <a:gd name="connsiteY1" fmla="*/ 9999 h 9999"/>
                <a:gd name="connsiteX0" fmla="*/ 0 w 10000"/>
                <a:gd name="connsiteY0" fmla="*/ 127 h 10000"/>
                <a:gd name="connsiteX1" fmla="*/ 9083 w 10000"/>
                <a:gd name="connsiteY1" fmla="*/ 10000 h 10000"/>
                <a:gd name="connsiteX0" fmla="*/ 0 w 11672"/>
                <a:gd name="connsiteY0" fmla="*/ 732 h 10605"/>
                <a:gd name="connsiteX1" fmla="*/ 9083 w 11672"/>
                <a:gd name="connsiteY1" fmla="*/ 10605 h 10605"/>
              </a:gdLst>
              <a:ahLst/>
              <a:cxnLst>
                <a:cxn ang="0">
                  <a:pos x="connsiteX0" y="connsiteY0"/>
                </a:cxn>
                <a:cxn ang="0">
                  <a:pos x="connsiteX1" y="connsiteY1"/>
                </a:cxn>
              </a:cxnLst>
              <a:rect l="l" t="t" r="r" b="b"/>
              <a:pathLst>
                <a:path w="11672" h="10605">
                  <a:moveTo>
                    <a:pt x="0" y="732"/>
                  </a:moveTo>
                  <a:cubicBezTo>
                    <a:pt x="11672" y="0"/>
                    <a:pt x="8576" y="7034"/>
                    <a:pt x="9083" y="10605"/>
                  </a:cubicBezTo>
                </a:path>
              </a:pathLst>
            </a:custGeom>
            <a:noFill/>
            <a:ln w="38100">
              <a:solidFill>
                <a:schemeClr val="tx2">
                  <a:lumMod val="75000"/>
                </a:schemeClr>
              </a:solidFill>
              <a:round/>
              <a:headEnd/>
              <a:tailEnd type="triangle" w="med" len="med"/>
            </a:ln>
          </p:spPr>
          <p:txBody>
            <a:bodyPr lIns="92075" tIns="46038" rIns="92075" bIns="46038" anchor="b"/>
            <a:lstStyle/>
            <a:p>
              <a:endParaRPr lang="en-US"/>
            </a:p>
          </p:txBody>
        </p:sp>
        <p:sp>
          <p:nvSpPr>
            <p:cNvPr id="43032" name="Text Box 39"/>
            <p:cNvSpPr txBox="1">
              <a:spLocks noChangeArrowheads="1"/>
            </p:cNvSpPr>
            <p:nvPr/>
          </p:nvSpPr>
          <p:spPr bwMode="auto">
            <a:xfrm>
              <a:off x="2965163" y="1881290"/>
              <a:ext cx="2798372" cy="1108638"/>
            </a:xfrm>
            <a:prstGeom prst="rect">
              <a:avLst/>
            </a:prstGeom>
            <a:noFill/>
            <a:ln w="9525">
              <a:solidFill>
                <a:schemeClr val="tx2">
                  <a:lumMod val="75000"/>
                </a:schemeClr>
              </a:solidFill>
              <a:miter lim="800000"/>
              <a:headEnd/>
              <a:tailEnd/>
            </a:ln>
          </p:spPr>
          <p:txBody>
            <a:bodyPr wrap="square" lIns="92075" tIns="46038" rIns="92075" bIns="46038" anchor="b">
              <a:spAutoFit/>
            </a:bodyPr>
            <a:lstStyle/>
            <a:p>
              <a:pPr algn="r"/>
              <a:r>
                <a:rPr lang="en-US" sz="2200" dirty="0" smtClean="0">
                  <a:solidFill>
                    <a:schemeClr val="tx2">
                      <a:lumMod val="75000"/>
                    </a:schemeClr>
                  </a:solidFill>
                </a:rPr>
                <a:t>Judge’s </a:t>
              </a:r>
            </a:p>
            <a:p>
              <a:pPr algn="r"/>
              <a:r>
                <a:rPr lang="en-US" sz="2200" dirty="0" smtClean="0">
                  <a:solidFill>
                    <a:schemeClr val="tx2">
                      <a:lumMod val="75000"/>
                    </a:schemeClr>
                  </a:solidFill>
                </a:rPr>
                <a:t>(equally subjective) posterior probability</a:t>
              </a:r>
              <a:endParaRPr lang="en-US" sz="2200" dirty="0">
                <a:solidFill>
                  <a:schemeClr val="tx2">
                    <a:lumMod val="75000"/>
                  </a:schemeClr>
                </a:solidFill>
              </a:endParaRPr>
            </a:p>
          </p:txBody>
        </p:sp>
        <p:sp>
          <p:nvSpPr>
            <p:cNvPr id="33" name="TextBox 32"/>
            <p:cNvSpPr txBox="1"/>
            <p:nvPr/>
          </p:nvSpPr>
          <p:spPr>
            <a:xfrm>
              <a:off x="5968538" y="2496837"/>
              <a:ext cx="572120" cy="523220"/>
            </a:xfrm>
            <a:prstGeom prst="rect">
              <a:avLst/>
            </a:prstGeom>
            <a:solidFill>
              <a:srgbClr val="FAC090">
                <a:alpha val="52941"/>
              </a:srgbClr>
            </a:solidFill>
          </p:spPr>
          <p:txBody>
            <a:bodyPr wrap="square" rtlCol="0">
              <a:spAutoFit/>
            </a:bodyPr>
            <a:lstStyle/>
            <a:p>
              <a:r>
                <a:rPr lang="en-US" sz="2800" dirty="0" smtClean="0">
                  <a:latin typeface="Calibri"/>
                </a:rPr>
                <a:t>③</a:t>
              </a:r>
              <a:endParaRPr lang="en-US" sz="2800" dirty="0"/>
            </a:p>
          </p:txBody>
        </p:sp>
      </p:grpSp>
      <p:grpSp>
        <p:nvGrpSpPr>
          <p:cNvPr id="42" name="Group 41"/>
          <p:cNvGrpSpPr/>
          <p:nvPr/>
        </p:nvGrpSpPr>
        <p:grpSpPr>
          <a:xfrm>
            <a:off x="4106614" y="900761"/>
            <a:ext cx="4269231" cy="3667927"/>
            <a:chOff x="4106614" y="900761"/>
            <a:chExt cx="4269231" cy="3667927"/>
          </a:xfrm>
        </p:grpSpPr>
        <p:sp>
          <p:nvSpPr>
            <p:cNvPr id="43037" name="Freeform 49"/>
            <p:cNvSpPr>
              <a:spLocks/>
            </p:cNvSpPr>
            <p:nvPr/>
          </p:nvSpPr>
          <p:spPr bwMode="auto">
            <a:xfrm>
              <a:off x="7385245" y="982476"/>
              <a:ext cx="990600" cy="3586212"/>
            </a:xfrm>
            <a:custGeom>
              <a:avLst/>
              <a:gdLst>
                <a:gd name="T0" fmla="*/ 0 w 720"/>
                <a:gd name="T1" fmla="*/ 2736 h 2976"/>
                <a:gd name="T2" fmla="*/ 0 w 720"/>
                <a:gd name="T3" fmla="*/ 576 h 2976"/>
                <a:gd name="T4" fmla="*/ 149 w 720"/>
                <a:gd name="T5" fmla="*/ 0 h 2976"/>
                <a:gd name="T6" fmla="*/ 149 w 720"/>
                <a:gd name="T7" fmla="*/ 2976 h 2976"/>
                <a:gd name="T8" fmla="*/ 0 w 720"/>
                <a:gd name="T9" fmla="*/ 2736 h 2976"/>
                <a:gd name="T10" fmla="*/ 0 60000 65536"/>
                <a:gd name="T11" fmla="*/ 0 60000 65536"/>
                <a:gd name="T12" fmla="*/ 0 60000 65536"/>
                <a:gd name="T13" fmla="*/ 0 60000 65536"/>
                <a:gd name="T14" fmla="*/ 0 60000 65536"/>
                <a:gd name="T15" fmla="*/ 0 w 720"/>
                <a:gd name="T16" fmla="*/ 0 h 2976"/>
                <a:gd name="T17" fmla="*/ 720 w 720"/>
                <a:gd name="T18" fmla="*/ 2976 h 2976"/>
              </a:gdLst>
              <a:ahLst/>
              <a:cxnLst>
                <a:cxn ang="T10">
                  <a:pos x="T0" y="T1"/>
                </a:cxn>
                <a:cxn ang="T11">
                  <a:pos x="T2" y="T3"/>
                </a:cxn>
                <a:cxn ang="T12">
                  <a:pos x="T4" y="T5"/>
                </a:cxn>
                <a:cxn ang="T13">
                  <a:pos x="T6" y="T7"/>
                </a:cxn>
                <a:cxn ang="T14">
                  <a:pos x="T8" y="T9"/>
                </a:cxn>
              </a:cxnLst>
              <a:rect l="T15" t="T16" r="T17" b="T18"/>
              <a:pathLst>
                <a:path w="720" h="2976">
                  <a:moveTo>
                    <a:pt x="0" y="2736"/>
                  </a:moveTo>
                  <a:lnTo>
                    <a:pt x="0" y="576"/>
                  </a:lnTo>
                  <a:lnTo>
                    <a:pt x="720" y="0"/>
                  </a:lnTo>
                  <a:lnTo>
                    <a:pt x="720" y="2976"/>
                  </a:lnTo>
                  <a:lnTo>
                    <a:pt x="0" y="2736"/>
                  </a:lnTo>
                  <a:close/>
                </a:path>
              </a:pathLst>
            </a:custGeom>
            <a:gradFill rotWithShape="1">
              <a:gsLst>
                <a:gs pos="0">
                  <a:schemeClr val="accent2"/>
                </a:gs>
                <a:gs pos="100000">
                  <a:schemeClr val="bg1"/>
                </a:gs>
              </a:gsLst>
              <a:lin ang="0" scaled="1"/>
            </a:gradFill>
            <a:ln w="9525">
              <a:noFill/>
              <a:round/>
              <a:headEnd/>
              <a:tailEnd/>
            </a:ln>
          </p:spPr>
          <p:txBody>
            <a:bodyPr lIns="92075" tIns="46038" rIns="92075" bIns="46038" anchor="b"/>
            <a:lstStyle/>
            <a:p>
              <a:endParaRPr lang="en-US"/>
            </a:p>
          </p:txBody>
        </p:sp>
        <p:sp>
          <p:nvSpPr>
            <p:cNvPr id="43038" name="Text Box 50"/>
            <p:cNvSpPr txBox="1">
              <a:spLocks noChangeArrowheads="1"/>
            </p:cNvSpPr>
            <p:nvPr/>
          </p:nvSpPr>
          <p:spPr bwMode="auto">
            <a:xfrm rot="5400000">
              <a:off x="6626264" y="2649225"/>
              <a:ext cx="2571750" cy="519113"/>
            </a:xfrm>
            <a:prstGeom prst="rect">
              <a:avLst/>
            </a:prstGeom>
            <a:noFill/>
            <a:ln w="9525">
              <a:noFill/>
              <a:miter lim="800000"/>
              <a:headEnd/>
              <a:tailEnd/>
            </a:ln>
          </p:spPr>
          <p:txBody>
            <a:bodyPr wrap="none" lIns="92075" tIns="46038" rIns="92075" bIns="46038" anchor="b">
              <a:spAutoFit/>
            </a:bodyPr>
            <a:lstStyle/>
            <a:p>
              <a:r>
                <a:rPr lang="en-US" sz="2800" dirty="0">
                  <a:solidFill>
                    <a:schemeClr val="tx1"/>
                  </a:solidFill>
                </a:rPr>
                <a:t>Decision of guilt</a:t>
              </a:r>
            </a:p>
          </p:txBody>
        </p:sp>
        <p:sp>
          <p:nvSpPr>
            <p:cNvPr id="34" name="Text Box 39"/>
            <p:cNvSpPr txBox="1">
              <a:spLocks noChangeArrowheads="1"/>
            </p:cNvSpPr>
            <p:nvPr/>
          </p:nvSpPr>
          <p:spPr bwMode="auto">
            <a:xfrm>
              <a:off x="4106614" y="900761"/>
              <a:ext cx="2755557" cy="770084"/>
            </a:xfrm>
            <a:prstGeom prst="rect">
              <a:avLst/>
            </a:prstGeom>
            <a:noFill/>
            <a:ln w="9525">
              <a:solidFill>
                <a:srgbClr val="FF0000"/>
              </a:solidFill>
              <a:miter lim="800000"/>
              <a:headEnd/>
              <a:tailEnd/>
            </a:ln>
          </p:spPr>
          <p:txBody>
            <a:bodyPr wrap="square" lIns="92075" tIns="46038" rIns="92075" bIns="46038" anchor="b">
              <a:spAutoFit/>
            </a:bodyPr>
            <a:lstStyle/>
            <a:p>
              <a:pPr algn="r"/>
              <a:r>
                <a:rPr lang="en-US" sz="2200" dirty="0" smtClean="0">
                  <a:solidFill>
                    <a:srgbClr val="C00000"/>
                  </a:solidFill>
                </a:rPr>
                <a:t>Judge’s (subjective) decision threshold</a:t>
              </a:r>
              <a:endParaRPr lang="en-US" sz="2200" dirty="0">
                <a:solidFill>
                  <a:srgbClr val="C00000"/>
                </a:solidFill>
              </a:endParaRPr>
            </a:p>
          </p:txBody>
        </p:sp>
        <p:sp>
          <p:nvSpPr>
            <p:cNvPr id="35" name="Freeform 36"/>
            <p:cNvSpPr>
              <a:spLocks/>
            </p:cNvSpPr>
            <p:nvPr/>
          </p:nvSpPr>
          <p:spPr bwMode="auto">
            <a:xfrm>
              <a:off x="6885878" y="1195258"/>
              <a:ext cx="486600" cy="497345"/>
            </a:xfrm>
            <a:custGeom>
              <a:avLst/>
              <a:gdLst>
                <a:gd name="T0" fmla="*/ 0 w 120"/>
                <a:gd name="T1" fmla="*/ 0 h 664"/>
                <a:gd name="T2" fmla="*/ 2147483647 w 120"/>
                <a:gd name="T3" fmla="*/ 2147483647 h 664"/>
                <a:gd name="T4" fmla="*/ 2147483647 w 120"/>
                <a:gd name="T5" fmla="*/ 2147483647 h 664"/>
                <a:gd name="T6" fmla="*/ 0 60000 65536"/>
                <a:gd name="T7" fmla="*/ 0 60000 65536"/>
                <a:gd name="T8" fmla="*/ 0 60000 65536"/>
                <a:gd name="T9" fmla="*/ 0 w 120"/>
                <a:gd name="T10" fmla="*/ 0 h 664"/>
                <a:gd name="T11" fmla="*/ 120 w 120"/>
                <a:gd name="T12" fmla="*/ 664 h 664"/>
                <a:gd name="connsiteX0" fmla="*/ 0 w 7011"/>
                <a:gd name="connsiteY0" fmla="*/ 602 h 10602"/>
                <a:gd name="connsiteX1" fmla="*/ 6344 w 7011"/>
                <a:gd name="connsiteY1" fmla="*/ 1671 h 10602"/>
                <a:gd name="connsiteX2" fmla="*/ 4000 w 7011"/>
                <a:gd name="connsiteY2" fmla="*/ 10602 h 10602"/>
                <a:gd name="connsiteX0" fmla="*/ 0 w 13715"/>
                <a:gd name="connsiteY0" fmla="*/ 568 h 10000"/>
                <a:gd name="connsiteX1" fmla="*/ 9049 w 13715"/>
                <a:gd name="connsiteY1" fmla="*/ 1576 h 10000"/>
                <a:gd name="connsiteX2" fmla="*/ 5705 w 13715"/>
                <a:gd name="connsiteY2" fmla="*/ 10000 h 10000"/>
                <a:gd name="connsiteX0" fmla="*/ 0 w 5705"/>
                <a:gd name="connsiteY0" fmla="*/ 0 h 9432"/>
                <a:gd name="connsiteX1" fmla="*/ 5705 w 5705"/>
                <a:gd name="connsiteY1" fmla="*/ 9432 h 9432"/>
                <a:gd name="connsiteX0" fmla="*/ 0 w 65730"/>
                <a:gd name="connsiteY0" fmla="*/ 119 h 10119"/>
                <a:gd name="connsiteX1" fmla="*/ 10000 w 65730"/>
                <a:gd name="connsiteY1" fmla="*/ 10119 h 10119"/>
                <a:gd name="connsiteX0" fmla="*/ 0 w 65730"/>
                <a:gd name="connsiteY0" fmla="*/ 119 h 9675"/>
                <a:gd name="connsiteX1" fmla="*/ 38296 w 65730"/>
                <a:gd name="connsiteY1" fmla="*/ 9675 h 9675"/>
                <a:gd name="connsiteX0" fmla="*/ 0 w 10000"/>
                <a:gd name="connsiteY0" fmla="*/ 123 h 10231"/>
                <a:gd name="connsiteX1" fmla="*/ 7743 w 10000"/>
                <a:gd name="connsiteY1" fmla="*/ 10231 h 10231"/>
                <a:gd name="connsiteX0" fmla="*/ 0 w 10000"/>
                <a:gd name="connsiteY0" fmla="*/ 123 h 9648"/>
                <a:gd name="connsiteX1" fmla="*/ 7743 w 10000"/>
                <a:gd name="connsiteY1" fmla="*/ 9648 h 9648"/>
                <a:gd name="connsiteX0" fmla="*/ 0 w 10000"/>
                <a:gd name="connsiteY0" fmla="*/ 127 h 10382"/>
                <a:gd name="connsiteX1" fmla="*/ 7743 w 10000"/>
                <a:gd name="connsiteY1" fmla="*/ 10382 h 10382"/>
                <a:gd name="connsiteX0" fmla="*/ 2651 w 10394"/>
                <a:gd name="connsiteY0" fmla="*/ 0 h 10255"/>
                <a:gd name="connsiteX1" fmla="*/ 10394 w 10394"/>
                <a:gd name="connsiteY1" fmla="*/ 10255 h 10255"/>
                <a:gd name="connsiteX0" fmla="*/ 2651 w 13557"/>
                <a:gd name="connsiteY0" fmla="*/ 0 h 9110"/>
                <a:gd name="connsiteX1" fmla="*/ 13557 w 13557"/>
                <a:gd name="connsiteY1" fmla="*/ 9110 h 9110"/>
                <a:gd name="connsiteX0" fmla="*/ 1955 w 10538"/>
                <a:gd name="connsiteY0" fmla="*/ 0 h 9078"/>
                <a:gd name="connsiteX1" fmla="*/ 10538 w 10538"/>
                <a:gd name="connsiteY1" fmla="*/ 9078 h 9078"/>
                <a:gd name="connsiteX0" fmla="*/ 1855 w 11325"/>
                <a:gd name="connsiteY0" fmla="*/ 0 h 5247"/>
                <a:gd name="connsiteX1" fmla="*/ 11325 w 11325"/>
                <a:gd name="connsiteY1" fmla="*/ 5247 h 5247"/>
                <a:gd name="connsiteX0" fmla="*/ 0 w 8362"/>
                <a:gd name="connsiteY0" fmla="*/ 0 h 10000"/>
                <a:gd name="connsiteX1" fmla="*/ 8362 w 8362"/>
                <a:gd name="connsiteY1" fmla="*/ 10000 h 10000"/>
                <a:gd name="connsiteX0" fmla="*/ 0 w 10000"/>
                <a:gd name="connsiteY0" fmla="*/ 0 h 10000"/>
                <a:gd name="connsiteX1" fmla="*/ 10000 w 10000"/>
                <a:gd name="connsiteY1" fmla="*/ 10000 h 10000"/>
              </a:gdLst>
              <a:ahLst/>
              <a:cxnLst>
                <a:cxn ang="0">
                  <a:pos x="connsiteX0" y="connsiteY0"/>
                </a:cxn>
                <a:cxn ang="0">
                  <a:pos x="connsiteX1" y="connsiteY1"/>
                </a:cxn>
              </a:cxnLst>
              <a:rect l="l" t="t" r="r" b="b"/>
              <a:pathLst>
                <a:path w="10000" h="10000">
                  <a:moveTo>
                    <a:pt x="0" y="0"/>
                  </a:moveTo>
                  <a:cubicBezTo>
                    <a:pt x="4839" y="1199"/>
                    <a:pt x="9626" y="1771"/>
                    <a:pt x="10000" y="10000"/>
                  </a:cubicBezTo>
                </a:path>
              </a:pathLst>
            </a:custGeom>
            <a:noFill/>
            <a:ln w="38100">
              <a:solidFill>
                <a:srgbClr val="FF0000"/>
              </a:solidFill>
              <a:round/>
              <a:headEnd/>
              <a:tailEnd type="triangle" w="med" len="med"/>
            </a:ln>
          </p:spPr>
          <p:txBody>
            <a:bodyPr lIns="92075" tIns="46038" rIns="92075" bIns="46038" anchor="b"/>
            <a:lstStyle/>
            <a:p>
              <a:endParaRPr lang="en-US"/>
            </a:p>
          </p:txBody>
        </p:sp>
        <p:sp>
          <p:nvSpPr>
            <p:cNvPr id="37" name="TextBox 36"/>
            <p:cNvSpPr txBox="1"/>
            <p:nvPr/>
          </p:nvSpPr>
          <p:spPr>
            <a:xfrm>
              <a:off x="6897290" y="1729966"/>
              <a:ext cx="507368" cy="523220"/>
            </a:xfrm>
            <a:prstGeom prst="rect">
              <a:avLst/>
            </a:prstGeom>
            <a:solidFill>
              <a:srgbClr val="FAC090">
                <a:alpha val="52941"/>
              </a:srgbClr>
            </a:solidFill>
          </p:spPr>
          <p:txBody>
            <a:bodyPr wrap="square" rtlCol="0">
              <a:spAutoFit/>
            </a:bodyPr>
            <a:lstStyle/>
            <a:p>
              <a:pPr algn="ctr"/>
              <a:r>
                <a:rPr lang="en-US" sz="2800" dirty="0" smtClean="0">
                  <a:latin typeface="Times New Roman" pitchFamily="18" charset="0"/>
                  <a:ea typeface="Tahoma" pitchFamily="34" charset="0"/>
                  <a:cs typeface="Times New Roman" pitchFamily="18" charset="0"/>
                </a:rPr>
                <a:t>4</a:t>
              </a:r>
              <a:endParaRPr lang="en-US" sz="2800" dirty="0">
                <a:latin typeface="Times New Roman" pitchFamily="18" charset="0"/>
                <a:ea typeface="Tahoma" pitchFamily="34" charset="0"/>
                <a:cs typeface="Times New Roman" pitchFamily="18" charset="0"/>
              </a:endParaRPr>
            </a:p>
          </p:txBody>
        </p:sp>
        <p:sp>
          <p:nvSpPr>
            <p:cNvPr id="38" name="Oval 37"/>
            <p:cNvSpPr/>
            <p:nvPr/>
          </p:nvSpPr>
          <p:spPr>
            <a:xfrm>
              <a:off x="6958396" y="1793303"/>
              <a:ext cx="389386" cy="38938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ate Placeholder 3"/>
          <p:cNvSpPr>
            <a:spLocks noGrp="1"/>
          </p:cNvSpPr>
          <p:nvPr>
            <p:ph type="dt" sz="quarter" idx="10"/>
          </p:nvPr>
        </p:nvSpPr>
        <p:spPr>
          <a:noFill/>
        </p:spPr>
        <p:txBody>
          <a:bodyPr/>
          <a:lstStyle/>
          <a:p>
            <a:fld id="{8441958F-4ACD-4CF0-A117-92DC830F7852}" type="datetime1">
              <a:rPr lang="en-US" smtClean="0"/>
              <a:pPr/>
              <a:t>2/14/2020</a:t>
            </a:fld>
            <a:endParaRPr lang="en-US" smtClean="0"/>
          </a:p>
        </p:txBody>
      </p:sp>
      <p:sp>
        <p:nvSpPr>
          <p:cNvPr id="50179" name="Footer Placeholder 4"/>
          <p:cNvSpPr>
            <a:spLocks noGrp="1"/>
          </p:cNvSpPr>
          <p:nvPr>
            <p:ph type="ftr" sz="quarter" idx="11"/>
          </p:nvPr>
        </p:nvSpPr>
        <p:spPr>
          <a:noFill/>
        </p:spPr>
        <p:txBody>
          <a:bodyPr/>
          <a:lstStyle/>
          <a:p>
            <a:r>
              <a:rPr lang="en-US" smtClean="0"/>
              <a:t>forensic mathematics</a:t>
            </a:r>
          </a:p>
        </p:txBody>
      </p:sp>
      <p:sp>
        <p:nvSpPr>
          <p:cNvPr id="50180" name="Slide Number Placeholder 5"/>
          <p:cNvSpPr>
            <a:spLocks noGrp="1"/>
          </p:cNvSpPr>
          <p:nvPr>
            <p:ph type="sldNum" sz="quarter" idx="12"/>
          </p:nvPr>
        </p:nvSpPr>
        <p:spPr>
          <a:noFill/>
        </p:spPr>
        <p:txBody>
          <a:bodyPr/>
          <a:lstStyle/>
          <a:p>
            <a:fld id="{7D858EB9-43CC-4C7A-A7F6-8E3E02A0868F}" type="slidenum">
              <a:rPr lang="en-US" smtClean="0"/>
              <a:pPr/>
              <a:t>4</a:t>
            </a:fld>
            <a:endParaRPr lang="en-US" smtClean="0"/>
          </a:p>
        </p:txBody>
      </p:sp>
      <p:grpSp>
        <p:nvGrpSpPr>
          <p:cNvPr id="2" name="Group 2"/>
          <p:cNvGrpSpPr>
            <a:grpSpLocks/>
          </p:cNvGrpSpPr>
          <p:nvPr/>
        </p:nvGrpSpPr>
        <p:grpSpPr bwMode="auto">
          <a:xfrm>
            <a:off x="8229600" y="1219200"/>
            <a:ext cx="990600" cy="4724400"/>
            <a:chOff x="5184" y="768"/>
            <a:chExt cx="624" cy="2976"/>
          </a:xfrm>
        </p:grpSpPr>
        <p:sp>
          <p:nvSpPr>
            <p:cNvPr id="50217" name="Freeform 3"/>
            <p:cNvSpPr>
              <a:spLocks/>
            </p:cNvSpPr>
            <p:nvPr/>
          </p:nvSpPr>
          <p:spPr bwMode="auto">
            <a:xfrm>
              <a:off x="5184" y="768"/>
              <a:ext cx="624" cy="2976"/>
            </a:xfrm>
            <a:custGeom>
              <a:avLst/>
              <a:gdLst>
                <a:gd name="T0" fmla="*/ 0 w 720"/>
                <a:gd name="T1" fmla="*/ 2736 h 2976"/>
                <a:gd name="T2" fmla="*/ 0 w 720"/>
                <a:gd name="T3" fmla="*/ 576 h 2976"/>
                <a:gd name="T4" fmla="*/ 149 w 720"/>
                <a:gd name="T5" fmla="*/ 0 h 2976"/>
                <a:gd name="T6" fmla="*/ 149 w 720"/>
                <a:gd name="T7" fmla="*/ 2976 h 2976"/>
                <a:gd name="T8" fmla="*/ 0 w 720"/>
                <a:gd name="T9" fmla="*/ 2736 h 2976"/>
                <a:gd name="T10" fmla="*/ 0 60000 65536"/>
                <a:gd name="T11" fmla="*/ 0 60000 65536"/>
                <a:gd name="T12" fmla="*/ 0 60000 65536"/>
                <a:gd name="T13" fmla="*/ 0 60000 65536"/>
                <a:gd name="T14" fmla="*/ 0 60000 65536"/>
                <a:gd name="T15" fmla="*/ 0 w 720"/>
                <a:gd name="T16" fmla="*/ 0 h 2976"/>
                <a:gd name="T17" fmla="*/ 720 w 720"/>
                <a:gd name="T18" fmla="*/ 2976 h 2976"/>
              </a:gdLst>
              <a:ahLst/>
              <a:cxnLst>
                <a:cxn ang="T10">
                  <a:pos x="T0" y="T1"/>
                </a:cxn>
                <a:cxn ang="T11">
                  <a:pos x="T2" y="T3"/>
                </a:cxn>
                <a:cxn ang="T12">
                  <a:pos x="T4" y="T5"/>
                </a:cxn>
                <a:cxn ang="T13">
                  <a:pos x="T6" y="T7"/>
                </a:cxn>
                <a:cxn ang="T14">
                  <a:pos x="T8" y="T9"/>
                </a:cxn>
              </a:cxnLst>
              <a:rect l="T15" t="T16" r="T17" b="T18"/>
              <a:pathLst>
                <a:path w="720" h="2976">
                  <a:moveTo>
                    <a:pt x="0" y="2736"/>
                  </a:moveTo>
                  <a:lnTo>
                    <a:pt x="0" y="576"/>
                  </a:lnTo>
                  <a:lnTo>
                    <a:pt x="720" y="0"/>
                  </a:lnTo>
                  <a:lnTo>
                    <a:pt x="720" y="2976"/>
                  </a:lnTo>
                  <a:lnTo>
                    <a:pt x="0" y="2736"/>
                  </a:lnTo>
                  <a:close/>
                </a:path>
              </a:pathLst>
            </a:custGeom>
            <a:gradFill rotWithShape="1">
              <a:gsLst>
                <a:gs pos="0">
                  <a:schemeClr val="accent2"/>
                </a:gs>
                <a:gs pos="100000">
                  <a:schemeClr val="bg1"/>
                </a:gs>
              </a:gsLst>
              <a:lin ang="0" scaled="1"/>
            </a:gradFill>
            <a:ln w="9525">
              <a:noFill/>
              <a:round/>
              <a:headEnd/>
              <a:tailEnd/>
            </a:ln>
          </p:spPr>
          <p:txBody>
            <a:bodyPr lIns="92075" tIns="46038" rIns="92075" bIns="46038" anchor="b"/>
            <a:lstStyle/>
            <a:p>
              <a:endParaRPr lang="en-US"/>
            </a:p>
          </p:txBody>
        </p:sp>
        <p:sp>
          <p:nvSpPr>
            <p:cNvPr id="50218" name="Text Box 4"/>
            <p:cNvSpPr txBox="1">
              <a:spLocks noChangeArrowheads="1"/>
            </p:cNvSpPr>
            <p:nvPr/>
          </p:nvSpPr>
          <p:spPr bwMode="auto">
            <a:xfrm rot="5400000">
              <a:off x="4602" y="2175"/>
              <a:ext cx="1893" cy="327"/>
            </a:xfrm>
            <a:prstGeom prst="rect">
              <a:avLst/>
            </a:prstGeom>
            <a:noFill/>
            <a:ln w="9525">
              <a:noFill/>
              <a:miter lim="800000"/>
              <a:headEnd/>
              <a:tailEnd/>
            </a:ln>
          </p:spPr>
          <p:txBody>
            <a:bodyPr wrap="none" lIns="92075" tIns="46038" rIns="92075" bIns="46038" anchor="b">
              <a:spAutoFit/>
            </a:bodyPr>
            <a:lstStyle/>
            <a:p>
              <a:r>
                <a:rPr lang="en-US" sz="2800">
                  <a:solidFill>
                    <a:schemeClr val="tx1"/>
                  </a:solidFill>
                </a:rPr>
                <a:t>Decision of identity</a:t>
              </a:r>
            </a:p>
          </p:txBody>
        </p:sp>
      </p:grpSp>
      <p:sp>
        <p:nvSpPr>
          <p:cNvPr id="50182" name="Rectangle 5"/>
          <p:cNvSpPr>
            <a:spLocks noGrp="1" noChangeArrowheads="1"/>
          </p:cNvSpPr>
          <p:nvPr>
            <p:ph type="title"/>
          </p:nvPr>
        </p:nvSpPr>
        <p:spPr/>
        <p:txBody>
          <a:bodyPr/>
          <a:lstStyle/>
          <a:p>
            <a:r>
              <a:rPr lang="en-US" sz="4000" smtClean="0"/>
              <a:t>combining evidence</a:t>
            </a:r>
          </a:p>
        </p:txBody>
      </p:sp>
      <p:sp>
        <p:nvSpPr>
          <p:cNvPr id="50183" name="Line 6"/>
          <p:cNvSpPr>
            <a:spLocks noChangeShapeType="1"/>
          </p:cNvSpPr>
          <p:nvPr/>
        </p:nvSpPr>
        <p:spPr bwMode="auto">
          <a:xfrm>
            <a:off x="228600" y="4433888"/>
            <a:ext cx="8305800" cy="0"/>
          </a:xfrm>
          <a:prstGeom prst="line">
            <a:avLst/>
          </a:prstGeom>
          <a:noFill/>
          <a:ln w="76200">
            <a:solidFill>
              <a:schemeClr val="tx1"/>
            </a:solidFill>
            <a:round/>
            <a:headEnd/>
            <a:tailEnd/>
          </a:ln>
        </p:spPr>
        <p:txBody>
          <a:bodyPr lIns="92075" tIns="46038" rIns="92075" bIns="46038" anchor="b"/>
          <a:lstStyle/>
          <a:p>
            <a:endParaRPr lang="en-US"/>
          </a:p>
        </p:txBody>
      </p:sp>
      <p:sp>
        <p:nvSpPr>
          <p:cNvPr id="50184" name="Line 7"/>
          <p:cNvSpPr>
            <a:spLocks noChangeShapeType="1"/>
          </p:cNvSpPr>
          <p:nvPr/>
        </p:nvSpPr>
        <p:spPr bwMode="auto">
          <a:xfrm>
            <a:off x="4572000"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85" name="Text Box 8"/>
          <p:cNvSpPr txBox="1">
            <a:spLocks noChangeArrowheads="1"/>
          </p:cNvSpPr>
          <p:nvPr/>
        </p:nvSpPr>
        <p:spPr bwMode="auto">
          <a:xfrm>
            <a:off x="6084888" y="4768850"/>
            <a:ext cx="649287" cy="396875"/>
          </a:xfrm>
          <a:prstGeom prst="rect">
            <a:avLst/>
          </a:prstGeom>
          <a:noFill/>
          <a:ln w="9525">
            <a:noFill/>
            <a:miter lim="800000"/>
            <a:headEnd/>
            <a:tailEnd/>
          </a:ln>
        </p:spPr>
        <p:txBody>
          <a:bodyPr wrap="none" lIns="92075" tIns="46038" rIns="92075" bIns="46038" anchor="b">
            <a:spAutoFit/>
          </a:bodyPr>
          <a:lstStyle/>
          <a:p>
            <a:pPr algn="ctr"/>
            <a:r>
              <a:rPr lang="en-US" sz="2000"/>
              <a:t>90%</a:t>
            </a:r>
          </a:p>
        </p:txBody>
      </p:sp>
      <p:sp>
        <p:nvSpPr>
          <p:cNvPr id="50186" name="Line 9"/>
          <p:cNvSpPr>
            <a:spLocks noChangeShapeType="1"/>
          </p:cNvSpPr>
          <p:nvPr/>
        </p:nvSpPr>
        <p:spPr bwMode="auto">
          <a:xfrm>
            <a:off x="5505450"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87" name="Text Box 10"/>
          <p:cNvSpPr txBox="1">
            <a:spLocks noChangeArrowheads="1"/>
          </p:cNvSpPr>
          <p:nvPr/>
        </p:nvSpPr>
        <p:spPr bwMode="auto">
          <a:xfrm>
            <a:off x="7018338" y="4768850"/>
            <a:ext cx="649287" cy="396875"/>
          </a:xfrm>
          <a:prstGeom prst="rect">
            <a:avLst/>
          </a:prstGeom>
          <a:noFill/>
          <a:ln w="9525">
            <a:noFill/>
            <a:miter lim="800000"/>
            <a:headEnd/>
            <a:tailEnd/>
          </a:ln>
        </p:spPr>
        <p:txBody>
          <a:bodyPr wrap="none" lIns="92075" tIns="46038" rIns="92075" bIns="46038" anchor="b">
            <a:spAutoFit/>
          </a:bodyPr>
          <a:lstStyle/>
          <a:p>
            <a:pPr algn="ctr"/>
            <a:r>
              <a:rPr lang="en-US" sz="2000"/>
              <a:t>99%</a:t>
            </a:r>
          </a:p>
        </p:txBody>
      </p:sp>
      <p:sp>
        <p:nvSpPr>
          <p:cNvPr id="50188" name="Line 11"/>
          <p:cNvSpPr>
            <a:spLocks noChangeShapeType="1"/>
          </p:cNvSpPr>
          <p:nvPr/>
        </p:nvSpPr>
        <p:spPr bwMode="auto">
          <a:xfrm>
            <a:off x="6380163"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89" name="Text Box 12"/>
          <p:cNvSpPr txBox="1">
            <a:spLocks noChangeArrowheads="1"/>
          </p:cNvSpPr>
          <p:nvPr/>
        </p:nvSpPr>
        <p:spPr bwMode="auto">
          <a:xfrm>
            <a:off x="7797800" y="4768850"/>
            <a:ext cx="839788" cy="396875"/>
          </a:xfrm>
          <a:prstGeom prst="rect">
            <a:avLst/>
          </a:prstGeom>
          <a:noFill/>
          <a:ln w="9525">
            <a:noFill/>
            <a:miter lim="800000"/>
            <a:headEnd/>
            <a:tailEnd/>
          </a:ln>
        </p:spPr>
        <p:txBody>
          <a:bodyPr wrap="none" lIns="92075" tIns="46038" rIns="92075" bIns="46038" anchor="b">
            <a:spAutoFit/>
          </a:bodyPr>
          <a:lstStyle/>
          <a:p>
            <a:pPr algn="ctr"/>
            <a:r>
              <a:rPr lang="en-US" sz="2000"/>
              <a:t>99.9%</a:t>
            </a:r>
          </a:p>
        </p:txBody>
      </p:sp>
      <p:sp>
        <p:nvSpPr>
          <p:cNvPr id="50190" name="Line 13"/>
          <p:cNvSpPr>
            <a:spLocks noChangeShapeType="1"/>
          </p:cNvSpPr>
          <p:nvPr/>
        </p:nvSpPr>
        <p:spPr bwMode="auto">
          <a:xfrm>
            <a:off x="7331075"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91" name="Line 14"/>
          <p:cNvSpPr>
            <a:spLocks noChangeShapeType="1"/>
          </p:cNvSpPr>
          <p:nvPr/>
        </p:nvSpPr>
        <p:spPr bwMode="auto">
          <a:xfrm>
            <a:off x="8208963"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92" name="Line 15"/>
          <p:cNvSpPr>
            <a:spLocks noChangeShapeType="1"/>
          </p:cNvSpPr>
          <p:nvPr/>
        </p:nvSpPr>
        <p:spPr bwMode="auto">
          <a:xfrm>
            <a:off x="3636963" y="4191000"/>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93" name="Text Box 16"/>
          <p:cNvSpPr txBox="1">
            <a:spLocks noChangeArrowheads="1"/>
          </p:cNvSpPr>
          <p:nvPr/>
        </p:nvSpPr>
        <p:spPr bwMode="auto">
          <a:xfrm>
            <a:off x="5149850" y="4754563"/>
            <a:ext cx="649288" cy="396875"/>
          </a:xfrm>
          <a:prstGeom prst="rect">
            <a:avLst/>
          </a:prstGeom>
          <a:noFill/>
          <a:ln w="9525">
            <a:noFill/>
            <a:miter lim="800000"/>
            <a:headEnd/>
            <a:tailEnd/>
          </a:ln>
        </p:spPr>
        <p:txBody>
          <a:bodyPr wrap="none" lIns="92075" tIns="46038" rIns="92075" bIns="46038" anchor="b">
            <a:spAutoFit/>
          </a:bodyPr>
          <a:lstStyle/>
          <a:p>
            <a:pPr algn="ctr"/>
            <a:r>
              <a:rPr lang="en-US" sz="2000"/>
              <a:t>50%</a:t>
            </a:r>
          </a:p>
        </p:txBody>
      </p:sp>
      <p:sp>
        <p:nvSpPr>
          <p:cNvPr id="50194" name="Line 17"/>
          <p:cNvSpPr>
            <a:spLocks noChangeShapeType="1"/>
          </p:cNvSpPr>
          <p:nvPr/>
        </p:nvSpPr>
        <p:spPr bwMode="auto">
          <a:xfrm>
            <a:off x="2743200" y="4205288"/>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95" name="Text Box 18"/>
          <p:cNvSpPr txBox="1">
            <a:spLocks noChangeArrowheads="1"/>
          </p:cNvSpPr>
          <p:nvPr/>
        </p:nvSpPr>
        <p:spPr bwMode="auto">
          <a:xfrm>
            <a:off x="4256088" y="4768850"/>
            <a:ext cx="649287" cy="396875"/>
          </a:xfrm>
          <a:prstGeom prst="rect">
            <a:avLst/>
          </a:prstGeom>
          <a:noFill/>
          <a:ln w="9525">
            <a:noFill/>
            <a:miter lim="800000"/>
            <a:headEnd/>
            <a:tailEnd/>
          </a:ln>
        </p:spPr>
        <p:txBody>
          <a:bodyPr wrap="none" lIns="92075" tIns="46038" rIns="92075" bIns="46038" anchor="b">
            <a:spAutoFit/>
          </a:bodyPr>
          <a:lstStyle/>
          <a:p>
            <a:pPr algn="ctr"/>
            <a:r>
              <a:rPr lang="en-US" sz="2000"/>
              <a:t>10%</a:t>
            </a:r>
          </a:p>
        </p:txBody>
      </p:sp>
      <p:sp>
        <p:nvSpPr>
          <p:cNvPr id="50196" name="Line 19"/>
          <p:cNvSpPr>
            <a:spLocks noChangeShapeType="1"/>
          </p:cNvSpPr>
          <p:nvPr/>
        </p:nvSpPr>
        <p:spPr bwMode="auto">
          <a:xfrm>
            <a:off x="1849438" y="4219575"/>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97" name="Text Box 20"/>
          <p:cNvSpPr txBox="1">
            <a:spLocks noChangeArrowheads="1"/>
          </p:cNvSpPr>
          <p:nvPr/>
        </p:nvSpPr>
        <p:spPr bwMode="auto">
          <a:xfrm>
            <a:off x="3425825" y="4783138"/>
            <a:ext cx="522288" cy="396875"/>
          </a:xfrm>
          <a:prstGeom prst="rect">
            <a:avLst/>
          </a:prstGeom>
          <a:noFill/>
          <a:ln w="9525">
            <a:noFill/>
            <a:miter lim="800000"/>
            <a:headEnd/>
            <a:tailEnd/>
          </a:ln>
        </p:spPr>
        <p:txBody>
          <a:bodyPr wrap="none" lIns="92075" tIns="46038" rIns="92075" bIns="46038" anchor="b">
            <a:spAutoFit/>
          </a:bodyPr>
          <a:lstStyle/>
          <a:p>
            <a:pPr algn="ctr"/>
            <a:r>
              <a:rPr lang="en-US" sz="2000"/>
              <a:t>1%</a:t>
            </a:r>
          </a:p>
        </p:txBody>
      </p:sp>
      <p:sp>
        <p:nvSpPr>
          <p:cNvPr id="50198" name="Line 21"/>
          <p:cNvSpPr>
            <a:spLocks noChangeShapeType="1"/>
          </p:cNvSpPr>
          <p:nvPr/>
        </p:nvSpPr>
        <p:spPr bwMode="auto">
          <a:xfrm>
            <a:off x="893763" y="4233863"/>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50199" name="Text Box 22"/>
          <p:cNvSpPr txBox="1">
            <a:spLocks noChangeArrowheads="1"/>
          </p:cNvSpPr>
          <p:nvPr/>
        </p:nvSpPr>
        <p:spPr bwMode="auto">
          <a:xfrm>
            <a:off x="2286000" y="4797425"/>
            <a:ext cx="889000" cy="396875"/>
          </a:xfrm>
          <a:prstGeom prst="rect">
            <a:avLst/>
          </a:prstGeom>
          <a:noFill/>
          <a:ln w="9525">
            <a:noFill/>
            <a:miter lim="800000"/>
            <a:headEnd/>
            <a:tailEnd/>
          </a:ln>
        </p:spPr>
        <p:txBody>
          <a:bodyPr wrap="none" lIns="92075" tIns="46038" rIns="92075" bIns="46038" anchor="b">
            <a:spAutoFit/>
          </a:bodyPr>
          <a:lstStyle/>
          <a:p>
            <a:pPr algn="ctr"/>
            <a:r>
              <a:rPr lang="en-US" sz="2000"/>
              <a:t>1/1000</a:t>
            </a:r>
          </a:p>
        </p:txBody>
      </p:sp>
      <p:sp>
        <p:nvSpPr>
          <p:cNvPr id="50200" name="Text Box 23"/>
          <p:cNvSpPr txBox="1">
            <a:spLocks noChangeArrowheads="1"/>
          </p:cNvSpPr>
          <p:nvPr/>
        </p:nvSpPr>
        <p:spPr bwMode="auto">
          <a:xfrm>
            <a:off x="1333500" y="4784725"/>
            <a:ext cx="1016000" cy="396875"/>
          </a:xfrm>
          <a:prstGeom prst="rect">
            <a:avLst/>
          </a:prstGeom>
          <a:noFill/>
          <a:ln w="9525">
            <a:noFill/>
            <a:miter lim="800000"/>
            <a:headEnd/>
            <a:tailEnd/>
          </a:ln>
        </p:spPr>
        <p:txBody>
          <a:bodyPr wrap="none" lIns="92075" tIns="46038" rIns="92075" bIns="46038" anchor="b">
            <a:spAutoFit/>
          </a:bodyPr>
          <a:lstStyle/>
          <a:p>
            <a:pPr algn="ctr"/>
            <a:r>
              <a:rPr lang="en-US" sz="2000"/>
              <a:t>1/10000</a:t>
            </a:r>
          </a:p>
        </p:txBody>
      </p:sp>
      <p:sp>
        <p:nvSpPr>
          <p:cNvPr id="50201" name="Text Box 24"/>
          <p:cNvSpPr txBox="1">
            <a:spLocks noChangeArrowheads="1"/>
          </p:cNvSpPr>
          <p:nvPr/>
        </p:nvSpPr>
        <p:spPr bwMode="auto">
          <a:xfrm>
            <a:off x="184280" y="4784725"/>
            <a:ext cx="1143000" cy="396875"/>
          </a:xfrm>
          <a:prstGeom prst="rect">
            <a:avLst/>
          </a:prstGeom>
          <a:noFill/>
          <a:ln w="9525">
            <a:noFill/>
            <a:miter lim="800000"/>
            <a:headEnd/>
            <a:tailEnd/>
          </a:ln>
        </p:spPr>
        <p:txBody>
          <a:bodyPr wrap="none" lIns="92075" tIns="46038" rIns="92075" bIns="46038" anchor="b">
            <a:spAutoFit/>
          </a:bodyPr>
          <a:lstStyle/>
          <a:p>
            <a:pPr algn="ctr"/>
            <a:r>
              <a:rPr lang="en-US" sz="2000" dirty="0"/>
              <a:t>1/100000</a:t>
            </a:r>
          </a:p>
        </p:txBody>
      </p:sp>
      <p:grpSp>
        <p:nvGrpSpPr>
          <p:cNvPr id="50" name="Group 49"/>
          <p:cNvGrpSpPr/>
          <p:nvPr/>
        </p:nvGrpSpPr>
        <p:grpSpPr>
          <a:xfrm>
            <a:off x="3429000" y="3025069"/>
            <a:ext cx="4876800" cy="784931"/>
            <a:chOff x="3429000" y="3025069"/>
            <a:chExt cx="4876800" cy="784931"/>
          </a:xfrm>
        </p:grpSpPr>
        <p:sp>
          <p:nvSpPr>
            <p:cNvPr id="50214" name="Line 27"/>
            <p:cNvSpPr>
              <a:spLocks noChangeShapeType="1"/>
            </p:cNvSpPr>
            <p:nvPr/>
          </p:nvSpPr>
          <p:spPr bwMode="auto">
            <a:xfrm>
              <a:off x="3429000" y="3810000"/>
              <a:ext cx="4876800" cy="0"/>
            </a:xfrm>
            <a:prstGeom prst="line">
              <a:avLst/>
            </a:prstGeom>
            <a:noFill/>
            <a:ln w="76200">
              <a:solidFill>
                <a:schemeClr val="tx2"/>
              </a:solidFill>
              <a:round/>
              <a:headEnd/>
              <a:tailEnd type="triangle" w="med" len="med"/>
            </a:ln>
          </p:spPr>
          <p:txBody>
            <a:bodyPr lIns="92075" tIns="46038" rIns="92075" bIns="46038" anchor="b"/>
            <a:lstStyle/>
            <a:p>
              <a:endParaRPr lang="en-US"/>
            </a:p>
          </p:txBody>
        </p:sp>
        <p:grpSp>
          <p:nvGrpSpPr>
            <p:cNvPr id="43" name="Group 42"/>
            <p:cNvGrpSpPr/>
            <p:nvPr/>
          </p:nvGrpSpPr>
          <p:grpSpPr>
            <a:xfrm>
              <a:off x="4157377" y="3025069"/>
              <a:ext cx="3716561" cy="770084"/>
              <a:chOff x="4157377" y="3025069"/>
              <a:chExt cx="3716561" cy="770084"/>
            </a:xfrm>
          </p:grpSpPr>
          <p:sp>
            <p:nvSpPr>
              <p:cNvPr id="50215" name="Text Box 28"/>
              <p:cNvSpPr txBox="1">
                <a:spLocks noChangeArrowheads="1"/>
              </p:cNvSpPr>
              <p:nvPr/>
            </p:nvSpPr>
            <p:spPr bwMode="auto">
              <a:xfrm>
                <a:off x="4392101" y="3025069"/>
                <a:ext cx="3481837" cy="770084"/>
              </a:xfrm>
              <a:prstGeom prst="rect">
                <a:avLst/>
              </a:prstGeom>
              <a:noFill/>
              <a:ln w="9525">
                <a:noFill/>
                <a:miter lim="800000"/>
                <a:headEnd/>
                <a:tailEnd/>
              </a:ln>
            </p:spPr>
            <p:txBody>
              <a:bodyPr wrap="square" lIns="92075" tIns="46038" rIns="92075" bIns="46038" anchor="b">
                <a:spAutoFit/>
              </a:bodyPr>
              <a:lstStyle/>
              <a:p>
                <a:r>
                  <a:rPr lang="en-US" sz="2200" dirty="0">
                    <a:solidFill>
                      <a:schemeClr val="tx2"/>
                    </a:solidFill>
                  </a:rPr>
                  <a:t>strength (LR) of the DNA evidence</a:t>
                </a:r>
              </a:p>
            </p:txBody>
          </p:sp>
          <p:sp>
            <p:nvSpPr>
              <p:cNvPr id="50216" name="Freeform 29"/>
              <p:cNvSpPr>
                <a:spLocks/>
              </p:cNvSpPr>
              <p:nvPr/>
            </p:nvSpPr>
            <p:spPr bwMode="auto">
              <a:xfrm>
                <a:off x="4157377" y="3211132"/>
                <a:ext cx="290842" cy="547095"/>
              </a:xfrm>
              <a:custGeom>
                <a:avLst/>
                <a:gdLst>
                  <a:gd name="T0" fmla="*/ 232 w 232"/>
                  <a:gd name="T1" fmla="*/ 0 h 152"/>
                  <a:gd name="T2" fmla="*/ 0 w 232"/>
                  <a:gd name="T3" fmla="*/ 152 h 152"/>
                  <a:gd name="T4" fmla="*/ 0 60000 65536"/>
                  <a:gd name="T5" fmla="*/ 0 60000 65536"/>
                  <a:gd name="T6" fmla="*/ 0 w 232"/>
                  <a:gd name="T7" fmla="*/ 0 h 152"/>
                  <a:gd name="T8" fmla="*/ 232 w 232"/>
                  <a:gd name="T9" fmla="*/ 152 h 152"/>
                  <a:gd name="connsiteX0" fmla="*/ 11105 w 11105"/>
                  <a:gd name="connsiteY0" fmla="*/ 945 h 10945"/>
                  <a:gd name="connsiteX1" fmla="*/ 1105 w 11105"/>
                  <a:gd name="connsiteY1" fmla="*/ 10945 h 10945"/>
                  <a:gd name="connsiteX0" fmla="*/ 11105 w 11105"/>
                  <a:gd name="connsiteY0" fmla="*/ 945 h 10945"/>
                  <a:gd name="connsiteX1" fmla="*/ 1105 w 11105"/>
                  <a:gd name="connsiteY1" fmla="*/ 10945 h 10945"/>
                </a:gdLst>
                <a:ahLst/>
                <a:cxnLst>
                  <a:cxn ang="0">
                    <a:pos x="connsiteX0" y="connsiteY0"/>
                  </a:cxn>
                  <a:cxn ang="0">
                    <a:pos x="connsiteX1" y="connsiteY1"/>
                  </a:cxn>
                </a:cxnLst>
                <a:rect l="l" t="t" r="r" b="b"/>
                <a:pathLst>
                  <a:path w="11105" h="10945">
                    <a:moveTo>
                      <a:pt x="11105" y="945"/>
                    </a:moveTo>
                    <a:cubicBezTo>
                      <a:pt x="6670" y="927"/>
                      <a:pt x="0" y="0"/>
                      <a:pt x="1105" y="10945"/>
                    </a:cubicBezTo>
                  </a:path>
                </a:pathLst>
              </a:custGeom>
              <a:noFill/>
              <a:ln w="38100">
                <a:solidFill>
                  <a:schemeClr val="tx2"/>
                </a:solidFill>
                <a:round/>
                <a:headEnd/>
                <a:tailEnd type="triangle" w="med" len="med"/>
              </a:ln>
            </p:spPr>
            <p:txBody>
              <a:bodyPr lIns="92075" tIns="46038" rIns="92075" bIns="46038" anchor="b"/>
              <a:lstStyle/>
              <a:p>
                <a:endParaRPr lang="en-US"/>
              </a:p>
            </p:txBody>
          </p:sp>
        </p:grpSp>
      </p:grpSp>
      <p:grpSp>
        <p:nvGrpSpPr>
          <p:cNvPr id="51" name="Group 50"/>
          <p:cNvGrpSpPr/>
          <p:nvPr/>
        </p:nvGrpSpPr>
        <p:grpSpPr>
          <a:xfrm>
            <a:off x="0" y="2049316"/>
            <a:ext cx="1828800" cy="2217884"/>
            <a:chOff x="0" y="2049316"/>
            <a:chExt cx="1828800" cy="2217884"/>
          </a:xfrm>
        </p:grpSpPr>
        <p:sp>
          <p:nvSpPr>
            <p:cNvPr id="50203" name="Freeform 30"/>
            <p:cNvSpPr>
              <a:spLocks/>
            </p:cNvSpPr>
            <p:nvPr/>
          </p:nvSpPr>
          <p:spPr bwMode="auto">
            <a:xfrm>
              <a:off x="776288" y="2743200"/>
              <a:ext cx="939800" cy="1524000"/>
            </a:xfrm>
            <a:custGeom>
              <a:avLst/>
              <a:gdLst>
                <a:gd name="T0" fmla="*/ 0 w 592"/>
                <a:gd name="T1" fmla="*/ 0 h 960"/>
                <a:gd name="T2" fmla="*/ 2147483647 w 592"/>
                <a:gd name="T3" fmla="*/ 2147483647 h 960"/>
                <a:gd name="T4" fmla="*/ 2147483647 w 592"/>
                <a:gd name="T5" fmla="*/ 2147483647 h 960"/>
                <a:gd name="T6" fmla="*/ 2147483647 w 592"/>
                <a:gd name="T7" fmla="*/ 2147483647 h 960"/>
                <a:gd name="T8" fmla="*/ 0 60000 65536"/>
                <a:gd name="T9" fmla="*/ 0 60000 65536"/>
                <a:gd name="T10" fmla="*/ 0 60000 65536"/>
                <a:gd name="T11" fmla="*/ 0 60000 65536"/>
                <a:gd name="T12" fmla="*/ 0 w 592"/>
                <a:gd name="T13" fmla="*/ 0 h 960"/>
                <a:gd name="T14" fmla="*/ 592 w 592"/>
                <a:gd name="T15" fmla="*/ 960 h 960"/>
              </a:gdLst>
              <a:ahLst/>
              <a:cxnLst>
                <a:cxn ang="T8">
                  <a:pos x="T0" y="T1"/>
                </a:cxn>
                <a:cxn ang="T9">
                  <a:pos x="T2" y="T3"/>
                </a:cxn>
                <a:cxn ang="T10">
                  <a:pos x="T4" y="T5"/>
                </a:cxn>
                <a:cxn ang="T11">
                  <a:pos x="T6" y="T7"/>
                </a:cxn>
              </a:cxnLst>
              <a:rect l="T12" t="T13" r="T14" b="T15"/>
              <a:pathLst>
                <a:path w="592" h="960">
                  <a:moveTo>
                    <a:pt x="0" y="0"/>
                  </a:moveTo>
                  <a:cubicBezTo>
                    <a:pt x="32" y="67"/>
                    <a:pt x="103" y="327"/>
                    <a:pt x="191" y="400"/>
                  </a:cubicBezTo>
                  <a:cubicBezTo>
                    <a:pt x="279" y="473"/>
                    <a:pt x="462" y="347"/>
                    <a:pt x="527" y="440"/>
                  </a:cubicBezTo>
                  <a:cubicBezTo>
                    <a:pt x="592" y="533"/>
                    <a:pt x="571" y="852"/>
                    <a:pt x="583" y="960"/>
                  </a:cubicBezTo>
                </a:path>
              </a:pathLst>
            </a:custGeom>
            <a:noFill/>
            <a:ln w="38100">
              <a:solidFill>
                <a:schemeClr val="tx2">
                  <a:lumMod val="60000"/>
                  <a:lumOff val="40000"/>
                </a:schemeClr>
              </a:solidFill>
              <a:round/>
              <a:headEnd/>
              <a:tailEnd type="triangle" w="med" len="med"/>
            </a:ln>
          </p:spPr>
          <p:txBody>
            <a:bodyPr lIns="92075" tIns="46038" rIns="92075" bIns="46038" anchor="b"/>
            <a:lstStyle/>
            <a:p>
              <a:endParaRPr lang="en-US"/>
            </a:p>
          </p:txBody>
        </p:sp>
        <p:sp>
          <p:nvSpPr>
            <p:cNvPr id="50204" name="Text Box 31"/>
            <p:cNvSpPr txBox="1">
              <a:spLocks noChangeArrowheads="1"/>
            </p:cNvSpPr>
            <p:nvPr/>
          </p:nvSpPr>
          <p:spPr bwMode="auto">
            <a:xfrm>
              <a:off x="0" y="2049316"/>
              <a:ext cx="1828800" cy="770084"/>
            </a:xfrm>
            <a:prstGeom prst="rect">
              <a:avLst/>
            </a:prstGeom>
            <a:noFill/>
            <a:ln w="9525">
              <a:noFill/>
              <a:miter lim="800000"/>
              <a:headEnd/>
              <a:tailEnd/>
            </a:ln>
          </p:spPr>
          <p:txBody>
            <a:bodyPr wrap="square" lIns="92075" tIns="46038" rIns="92075" bIns="46038" anchor="b">
              <a:spAutoFit/>
            </a:bodyPr>
            <a:lstStyle/>
            <a:p>
              <a:r>
                <a:rPr lang="en-US" sz="2200" dirty="0" smtClean="0"/>
                <a:t>prior  probability</a:t>
              </a:r>
              <a:endParaRPr lang="en-US" sz="2200" dirty="0"/>
            </a:p>
          </p:txBody>
        </p:sp>
      </p:grpSp>
      <p:grpSp>
        <p:nvGrpSpPr>
          <p:cNvPr id="49" name="Group 48"/>
          <p:cNvGrpSpPr/>
          <p:nvPr/>
        </p:nvGrpSpPr>
        <p:grpSpPr>
          <a:xfrm>
            <a:off x="3338513" y="2620963"/>
            <a:ext cx="4281487" cy="1646237"/>
            <a:chOff x="3338513" y="2620963"/>
            <a:chExt cx="4281487" cy="1646237"/>
          </a:xfrm>
        </p:grpSpPr>
        <p:sp>
          <p:nvSpPr>
            <p:cNvPr id="403489" name="Text Box 33"/>
            <p:cNvSpPr txBox="1">
              <a:spLocks noChangeArrowheads="1"/>
            </p:cNvSpPr>
            <p:nvPr/>
          </p:nvSpPr>
          <p:spPr bwMode="auto">
            <a:xfrm>
              <a:off x="3505200" y="2620963"/>
              <a:ext cx="4114800" cy="427037"/>
            </a:xfrm>
            <a:prstGeom prst="rect">
              <a:avLst/>
            </a:prstGeom>
            <a:noFill/>
            <a:ln w="9525">
              <a:noFill/>
              <a:miter lim="800000"/>
              <a:headEnd/>
              <a:tailEnd/>
            </a:ln>
          </p:spPr>
          <p:txBody>
            <a:bodyPr lIns="92075" tIns="46038" rIns="92075" bIns="46038" anchor="b">
              <a:spAutoFit/>
            </a:bodyPr>
            <a:lstStyle/>
            <a:p>
              <a:r>
                <a:rPr lang="en-US" sz="2200" dirty="0"/>
                <a:t>probability prior to DNA</a:t>
              </a:r>
            </a:p>
          </p:txBody>
        </p:sp>
        <p:sp>
          <p:nvSpPr>
            <p:cNvPr id="403490" name="Freeform 34"/>
            <p:cNvSpPr>
              <a:spLocks/>
            </p:cNvSpPr>
            <p:nvPr/>
          </p:nvSpPr>
          <p:spPr bwMode="auto">
            <a:xfrm>
              <a:off x="3338513" y="2895600"/>
              <a:ext cx="90487" cy="1371600"/>
            </a:xfrm>
            <a:custGeom>
              <a:avLst/>
              <a:gdLst>
                <a:gd name="T0" fmla="*/ 2147483647 w 161"/>
                <a:gd name="T1" fmla="*/ 2147483647 h 1132"/>
                <a:gd name="T2" fmla="*/ 2147483647 w 161"/>
                <a:gd name="T3" fmla="*/ 2147483647 h 1132"/>
                <a:gd name="T4" fmla="*/ 0 w 161"/>
                <a:gd name="T5" fmla="*/ 2147483647 h 1132"/>
                <a:gd name="T6" fmla="*/ 0 60000 65536"/>
                <a:gd name="T7" fmla="*/ 0 60000 65536"/>
                <a:gd name="T8" fmla="*/ 0 60000 65536"/>
                <a:gd name="T9" fmla="*/ 0 w 161"/>
                <a:gd name="T10" fmla="*/ 0 h 1132"/>
                <a:gd name="T11" fmla="*/ 161 w 161"/>
                <a:gd name="T12" fmla="*/ 1132 h 1132"/>
              </a:gdLst>
              <a:ahLst/>
              <a:cxnLst>
                <a:cxn ang="T6">
                  <a:pos x="T0" y="T1"/>
                </a:cxn>
                <a:cxn ang="T7">
                  <a:pos x="T2" y="T3"/>
                </a:cxn>
                <a:cxn ang="T8">
                  <a:pos x="T4" y="T5"/>
                </a:cxn>
              </a:cxnLst>
              <a:rect l="T9" t="T10" r="T11" b="T12"/>
              <a:pathLst>
                <a:path w="161" h="1132">
                  <a:moveTo>
                    <a:pt x="161" y="4"/>
                  </a:moveTo>
                  <a:cubicBezTo>
                    <a:pt x="140" y="35"/>
                    <a:pt x="60" y="0"/>
                    <a:pt x="33" y="188"/>
                  </a:cubicBezTo>
                  <a:cubicBezTo>
                    <a:pt x="6" y="376"/>
                    <a:pt x="7" y="935"/>
                    <a:pt x="0" y="1132"/>
                  </a:cubicBezTo>
                </a:path>
              </a:pathLst>
            </a:custGeom>
            <a:noFill/>
            <a:ln w="38100">
              <a:solidFill>
                <a:schemeClr val="tx1"/>
              </a:solidFill>
              <a:round/>
              <a:headEnd/>
              <a:tailEnd type="triangle" w="med" len="med"/>
            </a:ln>
          </p:spPr>
          <p:txBody>
            <a:bodyPr lIns="92075" tIns="46038" rIns="92075" bIns="46038" anchor="b"/>
            <a:lstStyle/>
            <a:p>
              <a:endParaRPr lang="en-US"/>
            </a:p>
          </p:txBody>
        </p:sp>
      </p:grpSp>
      <p:grpSp>
        <p:nvGrpSpPr>
          <p:cNvPr id="52" name="Group 51"/>
          <p:cNvGrpSpPr/>
          <p:nvPr/>
        </p:nvGrpSpPr>
        <p:grpSpPr>
          <a:xfrm>
            <a:off x="1524000" y="1180954"/>
            <a:ext cx="1345660" cy="2705246"/>
            <a:chOff x="1524000" y="1180954"/>
            <a:chExt cx="1345660" cy="2705246"/>
          </a:xfrm>
        </p:grpSpPr>
        <p:grpSp>
          <p:nvGrpSpPr>
            <p:cNvPr id="47" name="Group 46"/>
            <p:cNvGrpSpPr/>
            <p:nvPr/>
          </p:nvGrpSpPr>
          <p:grpSpPr>
            <a:xfrm>
              <a:off x="1752600" y="1936750"/>
              <a:ext cx="381000" cy="1949450"/>
              <a:chOff x="1752600" y="1936750"/>
              <a:chExt cx="381000" cy="1949450"/>
            </a:xfrm>
          </p:grpSpPr>
          <p:sp>
            <p:nvSpPr>
              <p:cNvPr id="50207" name="AutoShape 36"/>
              <p:cNvSpPr>
                <a:spLocks noChangeArrowheads="1"/>
              </p:cNvSpPr>
              <p:nvPr/>
            </p:nvSpPr>
            <p:spPr bwMode="auto">
              <a:xfrm>
                <a:off x="1752600" y="3733800"/>
                <a:ext cx="304800" cy="152400"/>
              </a:xfrm>
              <a:prstGeom prst="rightArrow">
                <a:avLst>
                  <a:gd name="adj1" fmla="val 50000"/>
                  <a:gd name="adj2" fmla="val 50000"/>
                </a:avLst>
              </a:prstGeom>
              <a:solidFill>
                <a:srgbClr val="7030A0"/>
              </a:solidFill>
              <a:ln w="9525">
                <a:solidFill>
                  <a:srgbClr val="64AADC"/>
                </a:solidFill>
                <a:miter lim="800000"/>
                <a:headEnd/>
                <a:tailEnd/>
              </a:ln>
            </p:spPr>
            <p:txBody>
              <a:bodyPr wrap="none" lIns="92075" tIns="46038" rIns="92075" bIns="46038" anchor="ctr"/>
              <a:lstStyle/>
              <a:p>
                <a:endParaRPr lang="en-US"/>
              </a:p>
            </p:txBody>
          </p:sp>
          <p:sp>
            <p:nvSpPr>
              <p:cNvPr id="50208" name="Freeform 38"/>
              <p:cNvSpPr>
                <a:spLocks/>
              </p:cNvSpPr>
              <p:nvPr/>
            </p:nvSpPr>
            <p:spPr bwMode="auto">
              <a:xfrm>
                <a:off x="1878013" y="1936750"/>
                <a:ext cx="255587" cy="1797050"/>
              </a:xfrm>
              <a:custGeom>
                <a:avLst/>
                <a:gdLst>
                  <a:gd name="T0" fmla="*/ 2147483647 w 161"/>
                  <a:gd name="T1" fmla="*/ 2147483647 h 1132"/>
                  <a:gd name="T2" fmla="*/ 2147483647 w 161"/>
                  <a:gd name="T3" fmla="*/ 2147483647 h 1132"/>
                  <a:gd name="T4" fmla="*/ 0 w 161"/>
                  <a:gd name="T5" fmla="*/ 2147483647 h 1132"/>
                  <a:gd name="T6" fmla="*/ 0 60000 65536"/>
                  <a:gd name="T7" fmla="*/ 0 60000 65536"/>
                  <a:gd name="T8" fmla="*/ 0 60000 65536"/>
                  <a:gd name="T9" fmla="*/ 0 w 161"/>
                  <a:gd name="T10" fmla="*/ 0 h 1132"/>
                  <a:gd name="T11" fmla="*/ 161 w 161"/>
                  <a:gd name="T12" fmla="*/ 1132 h 1132"/>
                </a:gdLst>
                <a:ahLst/>
                <a:cxnLst>
                  <a:cxn ang="T6">
                    <a:pos x="T0" y="T1"/>
                  </a:cxn>
                  <a:cxn ang="T7">
                    <a:pos x="T2" y="T3"/>
                  </a:cxn>
                  <a:cxn ang="T8">
                    <a:pos x="T4" y="T5"/>
                  </a:cxn>
                </a:cxnLst>
                <a:rect l="T9" t="T10" r="T11" b="T12"/>
                <a:pathLst>
                  <a:path w="161" h="1132">
                    <a:moveTo>
                      <a:pt x="161" y="4"/>
                    </a:moveTo>
                    <a:cubicBezTo>
                      <a:pt x="140" y="35"/>
                      <a:pt x="60" y="0"/>
                      <a:pt x="33" y="188"/>
                    </a:cubicBezTo>
                    <a:cubicBezTo>
                      <a:pt x="6" y="376"/>
                      <a:pt x="7" y="935"/>
                      <a:pt x="0" y="1132"/>
                    </a:cubicBezTo>
                  </a:path>
                </a:pathLst>
              </a:custGeom>
              <a:noFill/>
              <a:ln w="38100">
                <a:solidFill>
                  <a:srgbClr val="7030A0"/>
                </a:solidFill>
                <a:round/>
                <a:headEnd/>
                <a:tailEnd type="triangle" w="med" len="med"/>
              </a:ln>
            </p:spPr>
            <p:txBody>
              <a:bodyPr lIns="92075" tIns="46038" rIns="92075" bIns="46038" anchor="b"/>
              <a:lstStyle/>
              <a:p>
                <a:endParaRPr lang="en-US"/>
              </a:p>
            </p:txBody>
          </p:sp>
        </p:grpSp>
        <p:sp>
          <p:nvSpPr>
            <p:cNvPr id="50209" name="Text Box 39"/>
            <p:cNvSpPr txBox="1">
              <a:spLocks noChangeArrowheads="1"/>
            </p:cNvSpPr>
            <p:nvPr/>
          </p:nvSpPr>
          <p:spPr bwMode="auto">
            <a:xfrm>
              <a:off x="1524000" y="1180954"/>
              <a:ext cx="1345660" cy="770084"/>
            </a:xfrm>
            <a:prstGeom prst="rect">
              <a:avLst/>
            </a:prstGeom>
            <a:noFill/>
            <a:ln w="9525">
              <a:noFill/>
              <a:miter lim="800000"/>
              <a:headEnd/>
              <a:tailEnd/>
            </a:ln>
          </p:spPr>
          <p:txBody>
            <a:bodyPr wrap="square" lIns="92075" tIns="46038" rIns="92075" bIns="46038" anchor="b">
              <a:spAutoFit/>
            </a:bodyPr>
            <a:lstStyle/>
            <a:p>
              <a:r>
                <a:rPr lang="en-US" sz="2200" dirty="0">
                  <a:solidFill>
                    <a:srgbClr val="7030A0"/>
                  </a:solidFill>
                </a:rPr>
                <a:t>gender </a:t>
              </a:r>
              <a:r>
                <a:rPr lang="en-US" sz="2200" dirty="0" smtClean="0">
                  <a:solidFill>
                    <a:srgbClr val="7030A0"/>
                  </a:solidFill>
                </a:rPr>
                <a:t>evidence</a:t>
              </a:r>
              <a:endParaRPr lang="en-US" sz="2200" dirty="0">
                <a:solidFill>
                  <a:srgbClr val="7030A0"/>
                </a:solidFill>
              </a:endParaRPr>
            </a:p>
          </p:txBody>
        </p:sp>
      </p:grpSp>
      <p:grpSp>
        <p:nvGrpSpPr>
          <p:cNvPr id="48" name="Group 47"/>
          <p:cNvGrpSpPr/>
          <p:nvPr/>
        </p:nvGrpSpPr>
        <p:grpSpPr>
          <a:xfrm>
            <a:off x="2057400" y="1973116"/>
            <a:ext cx="4518498" cy="1913084"/>
            <a:chOff x="2057400" y="1973116"/>
            <a:chExt cx="4518498" cy="1913084"/>
          </a:xfrm>
        </p:grpSpPr>
        <p:sp>
          <p:nvSpPr>
            <p:cNvPr id="403496" name="AutoShape 40"/>
            <p:cNvSpPr>
              <a:spLocks noChangeArrowheads="1"/>
            </p:cNvSpPr>
            <p:nvPr/>
          </p:nvSpPr>
          <p:spPr bwMode="auto">
            <a:xfrm>
              <a:off x="2057400" y="3733800"/>
              <a:ext cx="1295400" cy="152400"/>
            </a:xfrm>
            <a:prstGeom prst="rightArrow">
              <a:avLst>
                <a:gd name="adj1" fmla="val 50000"/>
                <a:gd name="adj2" fmla="val 212500"/>
              </a:avLst>
            </a:prstGeom>
            <a:solidFill>
              <a:srgbClr val="FF0000"/>
            </a:solidFill>
            <a:ln w="9525">
              <a:solidFill>
                <a:srgbClr val="C00000"/>
              </a:solidFill>
              <a:miter lim="800000"/>
              <a:headEnd/>
              <a:tailEnd/>
            </a:ln>
          </p:spPr>
          <p:txBody>
            <a:bodyPr wrap="none" lIns="92075" tIns="46038" rIns="92075" bIns="46038" anchor="ctr"/>
            <a:lstStyle/>
            <a:p>
              <a:endParaRPr lang="en-US"/>
            </a:p>
          </p:txBody>
        </p:sp>
        <p:sp>
          <p:nvSpPr>
            <p:cNvPr id="403497" name="Freeform 41"/>
            <p:cNvSpPr>
              <a:spLocks/>
            </p:cNvSpPr>
            <p:nvPr/>
          </p:nvSpPr>
          <p:spPr bwMode="auto">
            <a:xfrm>
              <a:off x="2209800" y="2590800"/>
              <a:ext cx="228600" cy="1143000"/>
            </a:xfrm>
            <a:custGeom>
              <a:avLst/>
              <a:gdLst>
                <a:gd name="T0" fmla="*/ 2147483647 w 161"/>
                <a:gd name="T1" fmla="*/ 2147483647 h 1132"/>
                <a:gd name="T2" fmla="*/ 2147483647 w 161"/>
                <a:gd name="T3" fmla="*/ 2147483647 h 1132"/>
                <a:gd name="T4" fmla="*/ 0 w 161"/>
                <a:gd name="T5" fmla="*/ 2147483647 h 1132"/>
                <a:gd name="T6" fmla="*/ 0 60000 65536"/>
                <a:gd name="T7" fmla="*/ 0 60000 65536"/>
                <a:gd name="T8" fmla="*/ 0 60000 65536"/>
                <a:gd name="T9" fmla="*/ 0 w 161"/>
                <a:gd name="T10" fmla="*/ 0 h 1132"/>
                <a:gd name="T11" fmla="*/ 161 w 161"/>
                <a:gd name="T12" fmla="*/ 1132 h 1132"/>
              </a:gdLst>
              <a:ahLst/>
              <a:cxnLst>
                <a:cxn ang="T6">
                  <a:pos x="T0" y="T1"/>
                </a:cxn>
                <a:cxn ang="T7">
                  <a:pos x="T2" y="T3"/>
                </a:cxn>
                <a:cxn ang="T8">
                  <a:pos x="T4" y="T5"/>
                </a:cxn>
              </a:cxnLst>
              <a:rect l="T9" t="T10" r="T11" b="T12"/>
              <a:pathLst>
                <a:path w="161" h="1132">
                  <a:moveTo>
                    <a:pt x="161" y="4"/>
                  </a:moveTo>
                  <a:cubicBezTo>
                    <a:pt x="140" y="35"/>
                    <a:pt x="60" y="0"/>
                    <a:pt x="33" y="188"/>
                  </a:cubicBezTo>
                  <a:cubicBezTo>
                    <a:pt x="6" y="376"/>
                    <a:pt x="7" y="935"/>
                    <a:pt x="0" y="1132"/>
                  </a:cubicBezTo>
                </a:path>
              </a:pathLst>
            </a:custGeom>
            <a:noFill/>
            <a:ln w="38100">
              <a:solidFill>
                <a:srgbClr val="C00000"/>
              </a:solidFill>
              <a:round/>
              <a:headEnd/>
              <a:tailEnd type="triangle" w="med" len="med"/>
            </a:ln>
          </p:spPr>
          <p:txBody>
            <a:bodyPr lIns="92075" tIns="46038" rIns="92075" bIns="46038" anchor="b"/>
            <a:lstStyle/>
            <a:p>
              <a:endParaRPr lang="en-US"/>
            </a:p>
          </p:txBody>
        </p:sp>
        <p:sp>
          <p:nvSpPr>
            <p:cNvPr id="403498" name="Text Box 42"/>
            <p:cNvSpPr txBox="1">
              <a:spLocks noChangeArrowheads="1"/>
            </p:cNvSpPr>
            <p:nvPr/>
          </p:nvSpPr>
          <p:spPr bwMode="auto">
            <a:xfrm>
              <a:off x="2438400" y="1973116"/>
              <a:ext cx="4137498" cy="770084"/>
            </a:xfrm>
            <a:prstGeom prst="rect">
              <a:avLst/>
            </a:prstGeom>
            <a:noFill/>
            <a:ln w="9525">
              <a:noFill/>
              <a:miter lim="800000"/>
              <a:headEnd/>
              <a:tailEnd/>
            </a:ln>
          </p:spPr>
          <p:txBody>
            <a:bodyPr wrap="square" lIns="92075" tIns="46038" rIns="92075" bIns="46038" anchor="b">
              <a:spAutoFit/>
            </a:bodyPr>
            <a:lstStyle/>
            <a:p>
              <a:r>
                <a:rPr lang="en-US" sz="2200" dirty="0">
                  <a:solidFill>
                    <a:srgbClr val="FF0000"/>
                  </a:solidFill>
                </a:rPr>
                <a:t>evidence from physical stature, location found, age of bones </a:t>
              </a:r>
            </a:p>
          </p:txBody>
        </p:sp>
      </p:grpSp>
      <p:sp>
        <p:nvSpPr>
          <p:cNvPr id="50213" name="Text Box 44"/>
          <p:cNvSpPr txBox="1">
            <a:spLocks noChangeArrowheads="1"/>
          </p:cNvSpPr>
          <p:nvPr/>
        </p:nvSpPr>
        <p:spPr bwMode="auto">
          <a:xfrm>
            <a:off x="1167319" y="5159375"/>
            <a:ext cx="6645613" cy="585418"/>
          </a:xfrm>
          <a:prstGeom prst="rect">
            <a:avLst/>
          </a:prstGeom>
          <a:noFill/>
          <a:ln w="9525">
            <a:noFill/>
            <a:miter lim="800000"/>
            <a:headEnd/>
            <a:tailEnd/>
          </a:ln>
        </p:spPr>
        <p:txBody>
          <a:bodyPr wrap="square" lIns="92075" tIns="46038" rIns="92075" bIns="46038" anchor="b">
            <a:spAutoFit/>
          </a:bodyPr>
          <a:lstStyle/>
          <a:p>
            <a:pPr algn="ctr">
              <a:spcBef>
                <a:spcPct val="50000"/>
              </a:spcBef>
            </a:pPr>
            <a:r>
              <a:rPr lang="en-US" sz="3200" dirty="0"/>
              <a:t>Probability </a:t>
            </a:r>
            <a:r>
              <a:rPr lang="en-US" sz="3200" dirty="0" smtClean="0"/>
              <a:t>that body=Baxter</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049486" cy="911905"/>
          </a:xfrm>
        </p:spPr>
        <p:txBody>
          <a:bodyPr/>
          <a:lstStyle/>
          <a:p>
            <a:pPr algn="l"/>
            <a:r>
              <a:rPr lang="en-US" dirty="0" smtClean="0"/>
              <a:t>Shades of uncle</a:t>
            </a:r>
            <a:endParaRPr lang="en-US" dirty="0"/>
          </a:p>
        </p:txBody>
      </p:sp>
      <p:sp>
        <p:nvSpPr>
          <p:cNvPr id="3" name="Content Placeholder 2"/>
          <p:cNvSpPr>
            <a:spLocks noGrp="1"/>
          </p:cNvSpPr>
          <p:nvPr>
            <p:ph idx="1"/>
          </p:nvPr>
        </p:nvSpPr>
        <p:spPr>
          <a:xfrm>
            <a:off x="486992" y="1322518"/>
            <a:ext cx="8229600" cy="4525963"/>
          </a:xfrm>
        </p:spPr>
        <p:txBody>
          <a:bodyPr/>
          <a:lstStyle/>
          <a:p>
            <a:r>
              <a:rPr lang="en-US" dirty="0" smtClean="0"/>
              <a:t>DNA paternity test. </a:t>
            </a:r>
            <a:r>
              <a:rPr lang="en-US" dirty="0" smtClean="0">
                <a:solidFill>
                  <a:schemeClr val="accent1">
                    <a:lumMod val="75000"/>
                  </a:schemeClr>
                </a:solidFill>
              </a:rPr>
              <a:t>Irv</a:t>
            </a:r>
            <a:r>
              <a:rPr lang="en-US" dirty="0" smtClean="0"/>
              <a:t> = father?</a:t>
            </a:r>
          </a:p>
          <a:p>
            <a:pPr lvl="1"/>
            <a:r>
              <a:rPr lang="en-US" dirty="0" smtClean="0"/>
              <a:t>father </a:t>
            </a:r>
            <a:r>
              <a:rPr lang="en-US" dirty="0" err="1" smtClean="0"/>
              <a:t>vs</a:t>
            </a:r>
            <a:r>
              <a:rPr lang="en-US" dirty="0" smtClean="0"/>
              <a:t> </a:t>
            </a:r>
            <a:r>
              <a:rPr lang="en-US" b="1" i="1" dirty="0" smtClean="0"/>
              <a:t>unrelated </a:t>
            </a:r>
            <a:r>
              <a:rPr lang="en-US" dirty="0" smtClean="0"/>
              <a:t>analysis:</a:t>
            </a:r>
            <a:endParaRPr lang="en-US" b="1" i="1" u="sng" dirty="0" smtClean="0"/>
          </a:p>
          <a:p>
            <a:pPr lvl="2"/>
            <a:r>
              <a:rPr lang="en-US" dirty="0" smtClean="0"/>
              <a:t>LR= 100 000 (with </a:t>
            </a:r>
            <a:r>
              <a:rPr lang="en-US" b="1" dirty="0" smtClean="0"/>
              <a:t>2 inconsistent loci</a:t>
            </a:r>
            <a:r>
              <a:rPr lang="en-US" dirty="0" smtClean="0"/>
              <a:t>)</a:t>
            </a:r>
          </a:p>
          <a:p>
            <a:pPr lvl="2"/>
            <a:r>
              <a:rPr lang="en-US" dirty="0" smtClean="0">
                <a:solidFill>
                  <a:srgbClr val="FF0000"/>
                </a:solidFill>
              </a:rPr>
              <a:t>Paternity “probability” (at 50% prior) = 99.999%</a:t>
            </a:r>
          </a:p>
          <a:p>
            <a:pPr lvl="1"/>
            <a:r>
              <a:rPr lang="en-US" dirty="0" smtClean="0"/>
              <a:t>father </a:t>
            </a:r>
            <a:r>
              <a:rPr lang="en-US" dirty="0" err="1" smtClean="0"/>
              <a:t>vs</a:t>
            </a:r>
            <a:r>
              <a:rPr lang="en-US" dirty="0" smtClean="0"/>
              <a:t> </a:t>
            </a:r>
            <a:r>
              <a:rPr lang="en-US" b="1" i="1" dirty="0" smtClean="0"/>
              <a:t>uncle</a:t>
            </a:r>
            <a:r>
              <a:rPr lang="en-US" dirty="0" smtClean="0"/>
              <a:t>:</a:t>
            </a:r>
          </a:p>
          <a:p>
            <a:pPr lvl="2"/>
            <a:r>
              <a:rPr lang="en-US" dirty="0" smtClean="0"/>
              <a:t>LR = 1  (typical with 2 inconsistent loci)</a:t>
            </a:r>
          </a:p>
          <a:p>
            <a:pPr lvl="1"/>
            <a:r>
              <a:rPr lang="en-US" dirty="0" smtClean="0"/>
              <a:t>father </a:t>
            </a:r>
            <a:r>
              <a:rPr lang="en-US" dirty="0" err="1" smtClean="0"/>
              <a:t>vs</a:t>
            </a:r>
            <a:r>
              <a:rPr lang="en-US" dirty="0" smtClean="0"/>
              <a:t> </a:t>
            </a:r>
            <a:r>
              <a:rPr lang="en-US" b="1" i="1" dirty="0" err="1" smtClean="0"/>
              <a:t>nonfather</a:t>
            </a:r>
            <a:r>
              <a:rPr lang="en-US" b="1" i="1" dirty="0" smtClean="0"/>
              <a:t> </a:t>
            </a:r>
            <a:r>
              <a:rPr lang="en-US" dirty="0" smtClean="0"/>
              <a:t>analysis</a:t>
            </a:r>
          </a:p>
          <a:p>
            <a:pPr lvl="2"/>
            <a:r>
              <a:rPr lang="en-US" dirty="0" smtClean="0"/>
              <a:t>Paternity probability = </a:t>
            </a:r>
            <a:r>
              <a:rPr lang="en-US" dirty="0" smtClean="0">
                <a:solidFill>
                  <a:srgbClr val="FF0000"/>
                </a:solidFill>
              </a:rPr>
              <a:t>99.999%</a:t>
            </a:r>
            <a:r>
              <a:rPr lang="en-US" dirty="0" smtClean="0"/>
              <a:t> – </a:t>
            </a:r>
            <a:r>
              <a:rPr lang="en-US" b="1" dirty="0" smtClean="0"/>
              <a:t>X</a:t>
            </a:r>
            <a:r>
              <a:rPr lang="en-US" dirty="0" smtClean="0"/>
              <a:t>, where </a:t>
            </a:r>
          </a:p>
          <a:p>
            <a:pPr lvl="2"/>
            <a:r>
              <a:rPr lang="en-US" b="1" dirty="0" smtClean="0"/>
              <a:t>X = Pr(fraternal sharing) court’s subjective opinion </a:t>
            </a:r>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sp>
        <p:nvSpPr>
          <p:cNvPr id="5" name="Rectangle 4"/>
          <p:cNvSpPr/>
          <p:nvPr/>
        </p:nvSpPr>
        <p:spPr>
          <a:xfrm>
            <a:off x="5905910" y="548640"/>
            <a:ext cx="548640" cy="548640"/>
          </a:xfrm>
          <a:prstGeom prst="rec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863566" y="561604"/>
            <a:ext cx="617477" cy="538609"/>
          </a:xfrm>
          <a:prstGeom prst="rect">
            <a:avLst/>
          </a:prstGeom>
          <a:noFill/>
        </p:spPr>
        <p:txBody>
          <a:bodyPr wrap="none" rtlCol="0">
            <a:spAutoFit/>
          </a:bodyPr>
          <a:lstStyle/>
          <a:p>
            <a:r>
              <a:rPr lang="en-US" sz="2900" dirty="0" smtClean="0">
                <a:latin typeface="Times New Roman" pitchFamily="18" charset="0"/>
                <a:cs typeface="Times New Roman" pitchFamily="18" charset="0"/>
              </a:rPr>
              <a:t>Irv</a:t>
            </a:r>
            <a:endParaRPr lang="en-US" sz="2900" dirty="0">
              <a:latin typeface="Times New Roman" pitchFamily="18" charset="0"/>
              <a:cs typeface="Times New Roman" pitchFamily="18" charset="0"/>
            </a:endParaRPr>
          </a:p>
        </p:txBody>
      </p:sp>
      <p:sp>
        <p:nvSpPr>
          <p:cNvPr id="12" name="Oval 11"/>
          <p:cNvSpPr/>
          <p:nvPr/>
        </p:nvSpPr>
        <p:spPr>
          <a:xfrm>
            <a:off x="7179200" y="552556"/>
            <a:ext cx="548640" cy="5486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a:stCxn id="5" idx="3"/>
            <a:endCxn id="12" idx="2"/>
          </p:cNvCxnSpPr>
          <p:nvPr/>
        </p:nvCxnSpPr>
        <p:spPr>
          <a:xfrm>
            <a:off x="6454550" y="822960"/>
            <a:ext cx="724650" cy="3916"/>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6609080" y="1214120"/>
            <a:ext cx="762000" cy="1588"/>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6708180" y="1609048"/>
            <a:ext cx="548640" cy="548640"/>
          </a:xfrm>
          <a:prstGeom prst="rect">
            <a:avLst/>
          </a:prstGeom>
          <a:solidFill>
            <a:schemeClr val="accent2">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6664590" y="1700488"/>
            <a:ext cx="654988" cy="369332"/>
          </a:xfrm>
          <a:prstGeom prst="rect">
            <a:avLst/>
          </a:prstGeom>
          <a:noFill/>
        </p:spPr>
        <p:txBody>
          <a:bodyPr wrap="square" rtlCol="0">
            <a:spAutoFit/>
          </a:bodyPr>
          <a:lstStyle/>
          <a:p>
            <a:r>
              <a:rPr lang="en-US" dirty="0" smtClean="0">
                <a:solidFill>
                  <a:schemeClr val="accent4">
                    <a:lumMod val="50000"/>
                  </a:schemeClr>
                </a:solidFill>
              </a:rPr>
              <a:t>Wee</a:t>
            </a:r>
            <a:endParaRPr lang="en-US" dirty="0">
              <a:solidFill>
                <a:schemeClr val="accent4">
                  <a:lumMod val="50000"/>
                </a:schemeClr>
              </a:solidFill>
            </a:endParaRPr>
          </a:p>
        </p:txBody>
      </p:sp>
      <p:sp>
        <p:nvSpPr>
          <p:cNvPr id="38" name="TextBox 37"/>
          <p:cNvSpPr txBox="1"/>
          <p:nvPr/>
        </p:nvSpPr>
        <p:spPr>
          <a:xfrm>
            <a:off x="6512560" y="497840"/>
            <a:ext cx="441146" cy="646331"/>
          </a:xfrm>
          <a:prstGeom prst="rect">
            <a:avLst/>
          </a:prstGeom>
          <a:solidFill>
            <a:srgbClr val="FFFFFF">
              <a:alpha val="70980"/>
            </a:srgbClr>
          </a:solidFill>
        </p:spPr>
        <p:txBody>
          <a:bodyPr wrap="none" rtlCol="0">
            <a:spAutoFit/>
          </a:bodyPr>
          <a:lstStyle/>
          <a:p>
            <a:r>
              <a:rPr lang="en-US" sz="3600" dirty="0" smtClean="0"/>
              <a:t>?</a:t>
            </a:r>
            <a:endParaRPr lang="en-US" sz="3600" dirty="0"/>
          </a:p>
        </p:txBody>
      </p:sp>
      <p:grpSp>
        <p:nvGrpSpPr>
          <p:cNvPr id="57" name="Group 56"/>
          <p:cNvGrpSpPr/>
          <p:nvPr/>
        </p:nvGrpSpPr>
        <p:grpSpPr>
          <a:xfrm>
            <a:off x="6169097" y="273079"/>
            <a:ext cx="2827770" cy="840016"/>
            <a:chOff x="6169097" y="273079"/>
            <a:chExt cx="2827770" cy="840016"/>
          </a:xfrm>
        </p:grpSpPr>
        <p:sp>
          <p:nvSpPr>
            <p:cNvPr id="10" name="TextBox 9"/>
            <p:cNvSpPr txBox="1"/>
            <p:nvPr/>
          </p:nvSpPr>
          <p:spPr>
            <a:xfrm>
              <a:off x="8356948" y="528320"/>
              <a:ext cx="639919" cy="584775"/>
            </a:xfrm>
            <a:prstGeom prst="rect">
              <a:avLst/>
            </a:prstGeom>
            <a:noFill/>
          </p:spPr>
          <p:txBody>
            <a:bodyPr wrap="none" rtlCol="0">
              <a:spAutoFit/>
            </a:bodyPr>
            <a:lstStyle/>
            <a:p>
              <a:r>
                <a:rPr lang="en-US" sz="3200" dirty="0" smtClean="0">
                  <a:latin typeface="Times New Roman" pitchFamily="18" charset="0"/>
                  <a:cs typeface="Times New Roman" pitchFamily="18" charset="0"/>
                </a:rPr>
                <a:t>Ed</a:t>
              </a:r>
              <a:endParaRPr lang="en-US" sz="3200" dirty="0">
                <a:latin typeface="Times New Roman" pitchFamily="18" charset="0"/>
                <a:cs typeface="Times New Roman" pitchFamily="18" charset="0"/>
              </a:endParaRPr>
            </a:p>
          </p:txBody>
        </p:sp>
        <p:sp>
          <p:nvSpPr>
            <p:cNvPr id="27" name="Rectangle 26"/>
            <p:cNvSpPr/>
            <p:nvPr/>
          </p:nvSpPr>
          <p:spPr>
            <a:xfrm>
              <a:off x="8435750" y="548640"/>
              <a:ext cx="548640" cy="54864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p:cNvCxnSpPr/>
            <p:nvPr/>
          </p:nvCxnSpPr>
          <p:spPr>
            <a:xfrm rot="5280000">
              <a:off x="6042770" y="411480"/>
              <a:ext cx="274320" cy="158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280000">
              <a:off x="8574265" y="411480"/>
              <a:ext cx="274320" cy="158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6169097" y="273079"/>
              <a:ext cx="2540460" cy="1588"/>
            </a:xfrm>
            <a:prstGeom prst="line">
              <a:avLst/>
            </a:prstGeom>
            <a:ln w="31750"/>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7211761" y="497840"/>
            <a:ext cx="1223989" cy="1107532"/>
            <a:chOff x="7211761" y="497840"/>
            <a:chExt cx="1223989" cy="1107532"/>
          </a:xfrm>
        </p:grpSpPr>
        <p:cxnSp>
          <p:nvCxnSpPr>
            <p:cNvPr id="32" name="Straight Connector 31"/>
            <p:cNvCxnSpPr>
              <a:stCxn id="12" idx="6"/>
              <a:endCxn id="27" idx="1"/>
            </p:cNvCxnSpPr>
            <p:nvPr/>
          </p:nvCxnSpPr>
          <p:spPr>
            <a:xfrm flipV="1">
              <a:off x="7727840" y="822960"/>
              <a:ext cx="707910" cy="3916"/>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7945120" y="497840"/>
              <a:ext cx="441146" cy="646331"/>
            </a:xfrm>
            <a:prstGeom prst="rect">
              <a:avLst/>
            </a:prstGeom>
            <a:solidFill>
              <a:srgbClr val="FFFFFF">
                <a:alpha val="70980"/>
              </a:srgbClr>
            </a:solidFill>
          </p:spPr>
          <p:txBody>
            <a:bodyPr wrap="none" rtlCol="0">
              <a:spAutoFit/>
            </a:bodyPr>
            <a:lstStyle/>
            <a:p>
              <a:r>
                <a:rPr lang="en-US" sz="3600" dirty="0" smtClean="0"/>
                <a:t>?</a:t>
              </a:r>
              <a:endParaRPr lang="en-US" sz="3600" dirty="0"/>
            </a:p>
          </p:txBody>
        </p:sp>
        <p:sp>
          <p:nvSpPr>
            <p:cNvPr id="56" name="Freeform 55"/>
            <p:cNvSpPr/>
            <p:nvPr/>
          </p:nvSpPr>
          <p:spPr>
            <a:xfrm>
              <a:off x="7211761" y="827511"/>
              <a:ext cx="620634" cy="777861"/>
            </a:xfrm>
            <a:custGeom>
              <a:avLst/>
              <a:gdLst>
                <a:gd name="connsiteX0" fmla="*/ 620634 w 620634"/>
                <a:gd name="connsiteY0" fmla="*/ 0 h 777861"/>
                <a:gd name="connsiteX1" fmla="*/ 0 w 620634"/>
                <a:gd name="connsiteY1" fmla="*/ 777861 h 777861"/>
                <a:gd name="connsiteX0" fmla="*/ 620634 w 620634"/>
                <a:gd name="connsiteY0" fmla="*/ 0 h 777861"/>
                <a:gd name="connsiteX1" fmla="*/ 0 w 620634"/>
                <a:gd name="connsiteY1" fmla="*/ 777861 h 777861"/>
                <a:gd name="connsiteX0" fmla="*/ 620634 w 620634"/>
                <a:gd name="connsiteY0" fmla="*/ 0 h 777861"/>
                <a:gd name="connsiteX1" fmla="*/ 0 w 620634"/>
                <a:gd name="connsiteY1" fmla="*/ 777861 h 777861"/>
                <a:gd name="connsiteX0" fmla="*/ 620634 w 620634"/>
                <a:gd name="connsiteY0" fmla="*/ 0 h 777861"/>
                <a:gd name="connsiteX1" fmla="*/ 0 w 620634"/>
                <a:gd name="connsiteY1" fmla="*/ 777861 h 777861"/>
                <a:gd name="connsiteX0" fmla="*/ 620634 w 620634"/>
                <a:gd name="connsiteY0" fmla="*/ 0 h 777861"/>
                <a:gd name="connsiteX1" fmla="*/ 0 w 620634"/>
                <a:gd name="connsiteY1" fmla="*/ 777861 h 777861"/>
              </a:gdLst>
              <a:ahLst/>
              <a:cxnLst>
                <a:cxn ang="0">
                  <a:pos x="connsiteX0" y="connsiteY0"/>
                </a:cxn>
                <a:cxn ang="0">
                  <a:pos x="connsiteX1" y="connsiteY1"/>
                </a:cxn>
              </a:cxnLst>
              <a:rect l="l" t="t" r="r" b="b"/>
              <a:pathLst>
                <a:path w="620634" h="777861">
                  <a:moveTo>
                    <a:pt x="620634" y="0"/>
                  </a:moveTo>
                  <a:cubicBezTo>
                    <a:pt x="616956" y="483875"/>
                    <a:pt x="30415" y="521248"/>
                    <a:pt x="0" y="777861"/>
                  </a:cubicBezTo>
                </a:path>
              </a:pathLst>
            </a:cu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p:spPr>
        <p:txBody>
          <a:bodyPr/>
          <a:lstStyle/>
          <a:p>
            <a:fld id="{D9DF7160-DF24-45B5-B7F4-0F358463D634}" type="datetime1">
              <a:rPr lang="en-US" smtClean="0"/>
              <a:pPr/>
              <a:t>2/14/2020</a:t>
            </a:fld>
            <a:endParaRPr lang="en-US" smtClean="0"/>
          </a:p>
        </p:txBody>
      </p:sp>
      <p:sp>
        <p:nvSpPr>
          <p:cNvPr id="43011" name="Footer Placeholder 4"/>
          <p:cNvSpPr>
            <a:spLocks noGrp="1"/>
          </p:cNvSpPr>
          <p:nvPr>
            <p:ph type="ftr" sz="quarter" idx="11"/>
          </p:nvPr>
        </p:nvSpPr>
        <p:spPr>
          <a:noFill/>
        </p:spPr>
        <p:txBody>
          <a:bodyPr/>
          <a:lstStyle/>
          <a:p>
            <a:r>
              <a:rPr lang="en-US" smtClean="0"/>
              <a:t>forensic mathematics</a:t>
            </a:r>
          </a:p>
        </p:txBody>
      </p:sp>
      <p:sp>
        <p:nvSpPr>
          <p:cNvPr id="43012" name="Slide Number Placeholder 5"/>
          <p:cNvSpPr>
            <a:spLocks noGrp="1"/>
          </p:cNvSpPr>
          <p:nvPr>
            <p:ph type="sldNum" sz="quarter" idx="12"/>
          </p:nvPr>
        </p:nvSpPr>
        <p:spPr>
          <a:noFill/>
        </p:spPr>
        <p:txBody>
          <a:bodyPr/>
          <a:lstStyle/>
          <a:p>
            <a:fld id="{B0B5F0D7-9690-4C1E-86CE-ADE6E642228B}" type="slidenum">
              <a:rPr lang="en-US" smtClean="0"/>
              <a:pPr/>
              <a:t>6</a:t>
            </a:fld>
            <a:endParaRPr lang="en-US" smtClean="0"/>
          </a:p>
        </p:txBody>
      </p:sp>
      <p:sp>
        <p:nvSpPr>
          <p:cNvPr id="43014" name="Rectangle 2"/>
          <p:cNvSpPr>
            <a:spLocks noGrp="1" noChangeArrowheads="1"/>
          </p:cNvSpPr>
          <p:nvPr>
            <p:ph type="title"/>
          </p:nvPr>
        </p:nvSpPr>
        <p:spPr>
          <a:xfrm>
            <a:off x="253487" y="154548"/>
            <a:ext cx="4620855" cy="1143000"/>
          </a:xfrm>
          <a:noFill/>
          <a:ln w="28575">
            <a:solidFill>
              <a:schemeClr val="tx2">
                <a:lumMod val="75000"/>
              </a:schemeClr>
            </a:solidFill>
          </a:ln>
        </p:spPr>
        <p:txBody>
          <a:bodyPr/>
          <a:lstStyle/>
          <a:p>
            <a:pPr algn="l"/>
            <a:r>
              <a:rPr lang="en-US" sz="3600" dirty="0" smtClean="0">
                <a:solidFill>
                  <a:srgbClr val="196115"/>
                </a:solidFill>
              </a:rPr>
              <a:t>Paternity, &amp; (subjective) </a:t>
            </a:r>
            <a:r>
              <a:rPr lang="en-US" sz="3600" dirty="0" err="1" smtClean="0">
                <a:solidFill>
                  <a:srgbClr val="196115"/>
                </a:solidFill>
              </a:rPr>
              <a:t>unclehood</a:t>
            </a:r>
            <a:r>
              <a:rPr lang="en-US" sz="3600" dirty="0" smtClean="0">
                <a:solidFill>
                  <a:srgbClr val="196115"/>
                </a:solidFill>
              </a:rPr>
              <a:t> correction</a:t>
            </a:r>
          </a:p>
        </p:txBody>
      </p:sp>
      <p:sp>
        <p:nvSpPr>
          <p:cNvPr id="43015" name="Line 3"/>
          <p:cNvSpPr>
            <a:spLocks noChangeShapeType="1"/>
          </p:cNvSpPr>
          <p:nvPr/>
        </p:nvSpPr>
        <p:spPr bwMode="auto">
          <a:xfrm flipV="1">
            <a:off x="655173" y="4588435"/>
            <a:ext cx="7028351" cy="45719"/>
          </a:xfrm>
          <a:prstGeom prst="line">
            <a:avLst/>
          </a:prstGeom>
          <a:noFill/>
          <a:ln w="76200">
            <a:solidFill>
              <a:schemeClr val="tx1"/>
            </a:solidFill>
            <a:round/>
            <a:headEnd/>
            <a:tailEnd/>
          </a:ln>
        </p:spPr>
        <p:txBody>
          <a:bodyPr lIns="92075" tIns="46038" rIns="92075" bIns="46038" anchor="b"/>
          <a:lstStyle/>
          <a:p>
            <a:endParaRPr lang="en-US"/>
          </a:p>
        </p:txBody>
      </p:sp>
      <p:sp>
        <p:nvSpPr>
          <p:cNvPr id="43016" name="Line 4"/>
          <p:cNvSpPr>
            <a:spLocks noChangeShapeType="1"/>
          </p:cNvSpPr>
          <p:nvPr/>
        </p:nvSpPr>
        <p:spPr bwMode="auto">
          <a:xfrm>
            <a:off x="801711" y="4359836"/>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17" name="Text Box 5"/>
          <p:cNvSpPr txBox="1">
            <a:spLocks noChangeArrowheads="1"/>
          </p:cNvSpPr>
          <p:nvPr/>
        </p:nvSpPr>
        <p:spPr bwMode="auto">
          <a:xfrm>
            <a:off x="3796966" y="4917048"/>
            <a:ext cx="747347" cy="400752"/>
          </a:xfrm>
          <a:prstGeom prst="rect">
            <a:avLst/>
          </a:prstGeom>
          <a:noFill/>
          <a:ln w="9525">
            <a:noFill/>
            <a:miter lim="800000"/>
            <a:headEnd/>
            <a:tailEnd/>
          </a:ln>
        </p:spPr>
        <p:txBody>
          <a:bodyPr wrap="square" lIns="92075" tIns="46038" rIns="92075" bIns="46038" anchor="b">
            <a:spAutoFit/>
          </a:bodyPr>
          <a:lstStyle/>
          <a:p>
            <a:pPr algn="ctr"/>
            <a:r>
              <a:rPr lang="en-US" sz="2000" dirty="0"/>
              <a:t>90%</a:t>
            </a:r>
          </a:p>
        </p:txBody>
      </p:sp>
      <p:sp>
        <p:nvSpPr>
          <p:cNvPr id="43018" name="Line 6"/>
          <p:cNvSpPr>
            <a:spLocks noChangeShapeType="1"/>
          </p:cNvSpPr>
          <p:nvPr/>
        </p:nvSpPr>
        <p:spPr bwMode="auto">
          <a:xfrm flipH="1">
            <a:off x="2484206" y="4522402"/>
            <a:ext cx="4891" cy="294633"/>
          </a:xfrm>
          <a:prstGeom prst="line">
            <a:avLst/>
          </a:prstGeom>
          <a:noFill/>
          <a:ln w="38100">
            <a:solidFill>
              <a:schemeClr val="tx1"/>
            </a:solidFill>
            <a:round/>
            <a:headEnd/>
            <a:tailEnd/>
          </a:ln>
        </p:spPr>
        <p:txBody>
          <a:bodyPr lIns="92075" tIns="46038" rIns="92075" bIns="46038" anchor="b"/>
          <a:lstStyle/>
          <a:p>
            <a:endParaRPr lang="en-US"/>
          </a:p>
        </p:txBody>
      </p:sp>
      <p:sp>
        <p:nvSpPr>
          <p:cNvPr id="43019" name="Text Box 7"/>
          <p:cNvSpPr txBox="1">
            <a:spLocks noChangeArrowheads="1"/>
          </p:cNvSpPr>
          <p:nvPr/>
        </p:nvSpPr>
        <p:spPr bwMode="auto">
          <a:xfrm>
            <a:off x="5485085" y="4917048"/>
            <a:ext cx="694189" cy="400752"/>
          </a:xfrm>
          <a:prstGeom prst="rect">
            <a:avLst/>
          </a:prstGeom>
          <a:noFill/>
          <a:ln w="9525">
            <a:noFill/>
            <a:miter lim="800000"/>
            <a:headEnd/>
            <a:tailEnd/>
          </a:ln>
        </p:spPr>
        <p:txBody>
          <a:bodyPr wrap="square" lIns="92075" tIns="46038" rIns="92075" bIns="46038" anchor="b">
            <a:spAutoFit/>
          </a:bodyPr>
          <a:lstStyle/>
          <a:p>
            <a:pPr algn="ctr"/>
            <a:r>
              <a:rPr lang="en-US" sz="2000" dirty="0"/>
              <a:t>99%</a:t>
            </a:r>
          </a:p>
        </p:txBody>
      </p:sp>
      <p:sp>
        <p:nvSpPr>
          <p:cNvPr id="43020" name="Line 8"/>
          <p:cNvSpPr>
            <a:spLocks noChangeShapeType="1"/>
          </p:cNvSpPr>
          <p:nvPr/>
        </p:nvSpPr>
        <p:spPr bwMode="auto">
          <a:xfrm>
            <a:off x="4157559" y="4359836"/>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21" name="Text Box 9"/>
          <p:cNvSpPr txBox="1">
            <a:spLocks noChangeArrowheads="1"/>
          </p:cNvSpPr>
          <p:nvPr/>
        </p:nvSpPr>
        <p:spPr bwMode="auto">
          <a:xfrm>
            <a:off x="7020804" y="4917048"/>
            <a:ext cx="1012978" cy="400752"/>
          </a:xfrm>
          <a:prstGeom prst="rect">
            <a:avLst/>
          </a:prstGeom>
          <a:noFill/>
          <a:ln w="9525">
            <a:noFill/>
            <a:miter lim="800000"/>
            <a:headEnd/>
            <a:tailEnd/>
          </a:ln>
        </p:spPr>
        <p:txBody>
          <a:bodyPr wrap="square" lIns="92075" tIns="46038" rIns="92075" bIns="46038" anchor="b">
            <a:spAutoFit/>
          </a:bodyPr>
          <a:lstStyle/>
          <a:p>
            <a:pPr algn="ctr"/>
            <a:r>
              <a:rPr lang="en-US" sz="2000" dirty="0"/>
              <a:t>99.9%</a:t>
            </a:r>
          </a:p>
        </p:txBody>
      </p:sp>
      <p:sp>
        <p:nvSpPr>
          <p:cNvPr id="43022" name="Line 10"/>
          <p:cNvSpPr>
            <a:spLocks noChangeShapeType="1"/>
          </p:cNvSpPr>
          <p:nvPr/>
        </p:nvSpPr>
        <p:spPr bwMode="auto">
          <a:xfrm>
            <a:off x="5840055" y="4359836"/>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23" name="Line 11"/>
          <p:cNvSpPr>
            <a:spLocks noChangeShapeType="1"/>
          </p:cNvSpPr>
          <p:nvPr/>
        </p:nvSpPr>
        <p:spPr bwMode="auto">
          <a:xfrm>
            <a:off x="7522551" y="4359836"/>
            <a:ext cx="0" cy="457200"/>
          </a:xfrm>
          <a:prstGeom prst="line">
            <a:avLst/>
          </a:prstGeom>
          <a:noFill/>
          <a:ln w="38100">
            <a:solidFill>
              <a:schemeClr val="tx1"/>
            </a:solidFill>
            <a:round/>
            <a:headEnd/>
            <a:tailEnd/>
          </a:ln>
        </p:spPr>
        <p:txBody>
          <a:bodyPr lIns="92075" tIns="46038" rIns="92075" bIns="46038" anchor="b"/>
          <a:lstStyle/>
          <a:p>
            <a:endParaRPr lang="en-US"/>
          </a:p>
        </p:txBody>
      </p:sp>
      <p:sp>
        <p:nvSpPr>
          <p:cNvPr id="43025" name="Text Box 13"/>
          <p:cNvSpPr txBox="1">
            <a:spLocks noChangeArrowheads="1"/>
          </p:cNvSpPr>
          <p:nvPr/>
        </p:nvSpPr>
        <p:spPr bwMode="auto">
          <a:xfrm>
            <a:off x="2120560" y="4917048"/>
            <a:ext cx="724458" cy="400752"/>
          </a:xfrm>
          <a:prstGeom prst="rect">
            <a:avLst/>
          </a:prstGeom>
          <a:noFill/>
          <a:ln w="9525">
            <a:noFill/>
            <a:miter lim="800000"/>
            <a:headEnd/>
            <a:tailEnd/>
          </a:ln>
        </p:spPr>
        <p:txBody>
          <a:bodyPr wrap="square" lIns="92075" tIns="46038" rIns="92075" bIns="46038" anchor="b">
            <a:spAutoFit/>
          </a:bodyPr>
          <a:lstStyle/>
          <a:p>
            <a:pPr algn="ctr"/>
            <a:r>
              <a:rPr lang="en-US" sz="2000" dirty="0"/>
              <a:t>50%</a:t>
            </a:r>
          </a:p>
        </p:txBody>
      </p:sp>
      <p:sp>
        <p:nvSpPr>
          <p:cNvPr id="43026" name="Text Box 15"/>
          <p:cNvSpPr txBox="1">
            <a:spLocks noChangeArrowheads="1"/>
          </p:cNvSpPr>
          <p:nvPr/>
        </p:nvSpPr>
        <p:spPr bwMode="auto">
          <a:xfrm>
            <a:off x="350393" y="4917048"/>
            <a:ext cx="879230" cy="400752"/>
          </a:xfrm>
          <a:prstGeom prst="rect">
            <a:avLst/>
          </a:prstGeom>
          <a:noFill/>
          <a:ln w="9525">
            <a:noFill/>
            <a:miter lim="800000"/>
            <a:headEnd/>
            <a:tailEnd/>
          </a:ln>
        </p:spPr>
        <p:txBody>
          <a:bodyPr wrap="square" lIns="92075" tIns="46038" rIns="92075" bIns="46038" anchor="b">
            <a:spAutoFit/>
          </a:bodyPr>
          <a:lstStyle/>
          <a:p>
            <a:pPr algn="ctr"/>
            <a:r>
              <a:rPr lang="en-US" sz="2000" dirty="0" smtClean="0"/>
              <a:t>10 %</a:t>
            </a:r>
            <a:endParaRPr lang="en-US" sz="2000" dirty="0"/>
          </a:p>
        </p:txBody>
      </p:sp>
      <p:sp>
        <p:nvSpPr>
          <p:cNvPr id="43033" name="Text Box 47"/>
          <p:cNvSpPr txBox="1">
            <a:spLocks noChangeArrowheads="1"/>
          </p:cNvSpPr>
          <p:nvPr/>
        </p:nvSpPr>
        <p:spPr bwMode="auto">
          <a:xfrm>
            <a:off x="1012556" y="5288194"/>
            <a:ext cx="6324600" cy="585418"/>
          </a:xfrm>
          <a:prstGeom prst="rect">
            <a:avLst/>
          </a:prstGeom>
          <a:noFill/>
          <a:ln w="9525">
            <a:noFill/>
            <a:miter lim="800000"/>
            <a:headEnd/>
            <a:tailEnd/>
          </a:ln>
        </p:spPr>
        <p:txBody>
          <a:bodyPr wrap="square" lIns="92075" tIns="46038" rIns="92075" bIns="46038" anchor="b">
            <a:spAutoFit/>
          </a:bodyPr>
          <a:lstStyle/>
          <a:p>
            <a:pPr algn="ctr">
              <a:spcBef>
                <a:spcPct val="50000"/>
              </a:spcBef>
            </a:pPr>
            <a:r>
              <a:rPr lang="en-US" sz="3200" dirty="0"/>
              <a:t>p</a:t>
            </a:r>
            <a:r>
              <a:rPr lang="en-US" sz="3200" dirty="0" smtClean="0"/>
              <a:t>robability Irv is the father</a:t>
            </a:r>
            <a:endParaRPr lang="en-US" sz="3200" dirty="0"/>
          </a:p>
        </p:txBody>
      </p:sp>
      <p:grpSp>
        <p:nvGrpSpPr>
          <p:cNvPr id="2" name="Group 38"/>
          <p:cNvGrpSpPr/>
          <p:nvPr/>
        </p:nvGrpSpPr>
        <p:grpSpPr>
          <a:xfrm>
            <a:off x="221421" y="2629741"/>
            <a:ext cx="2335036" cy="1839613"/>
            <a:chOff x="492369" y="2475193"/>
            <a:chExt cx="2335036" cy="1839613"/>
          </a:xfrm>
        </p:grpSpPr>
        <p:sp>
          <p:nvSpPr>
            <p:cNvPr id="43035" name="Freeform 34"/>
            <p:cNvSpPr>
              <a:spLocks/>
            </p:cNvSpPr>
            <p:nvPr/>
          </p:nvSpPr>
          <p:spPr bwMode="auto">
            <a:xfrm>
              <a:off x="2246050" y="2579571"/>
              <a:ext cx="539970" cy="1735235"/>
            </a:xfrm>
            <a:custGeom>
              <a:avLst/>
              <a:gdLst>
                <a:gd name="T0" fmla="*/ 0 w 568"/>
                <a:gd name="T1" fmla="*/ 102 h 655"/>
                <a:gd name="T2" fmla="*/ 464 w 568"/>
                <a:gd name="T3" fmla="*/ 78 h 655"/>
                <a:gd name="T4" fmla="*/ 432 w 568"/>
                <a:gd name="T5" fmla="*/ 574 h 655"/>
                <a:gd name="T6" fmla="*/ 568 w 568"/>
                <a:gd name="T7" fmla="*/ 566 h 655"/>
                <a:gd name="T8" fmla="*/ 0 60000 65536"/>
                <a:gd name="T9" fmla="*/ 0 60000 65536"/>
                <a:gd name="T10" fmla="*/ 0 60000 65536"/>
                <a:gd name="T11" fmla="*/ 0 60000 65536"/>
                <a:gd name="T12" fmla="*/ 0 w 568"/>
                <a:gd name="T13" fmla="*/ 0 h 655"/>
                <a:gd name="T14" fmla="*/ 568 w 568"/>
                <a:gd name="T15" fmla="*/ 655 h 655"/>
                <a:gd name="connsiteX0" fmla="*/ 0 w 10000"/>
                <a:gd name="connsiteY0" fmla="*/ 521 h 8796"/>
                <a:gd name="connsiteX1" fmla="*/ 8169 w 10000"/>
                <a:gd name="connsiteY1" fmla="*/ 1191 h 8796"/>
                <a:gd name="connsiteX2" fmla="*/ 7606 w 10000"/>
                <a:gd name="connsiteY2" fmla="*/ 7727 h 8796"/>
                <a:gd name="connsiteX3" fmla="*/ 10000 w 10000"/>
                <a:gd name="connsiteY3" fmla="*/ 7605 h 8796"/>
                <a:gd name="connsiteX0" fmla="*/ 0 w 10006"/>
                <a:gd name="connsiteY0" fmla="*/ 125 h 9456"/>
                <a:gd name="connsiteX1" fmla="*/ 8738 w 10006"/>
                <a:gd name="connsiteY1" fmla="*/ 1354 h 9456"/>
                <a:gd name="connsiteX2" fmla="*/ 7606 w 10006"/>
                <a:gd name="connsiteY2" fmla="*/ 8318 h 9456"/>
                <a:gd name="connsiteX3" fmla="*/ 10000 w 10006"/>
                <a:gd name="connsiteY3" fmla="*/ 8179 h 9456"/>
                <a:gd name="connsiteX0" fmla="*/ 0 w 10095"/>
                <a:gd name="connsiteY0" fmla="*/ 1219 h 11087"/>
                <a:gd name="connsiteX1" fmla="*/ 8828 w 10095"/>
                <a:gd name="connsiteY1" fmla="*/ 1432 h 11087"/>
                <a:gd name="connsiteX2" fmla="*/ 7601 w 10095"/>
                <a:gd name="connsiteY2" fmla="*/ 9884 h 11087"/>
                <a:gd name="connsiteX3" fmla="*/ 9994 w 10095"/>
                <a:gd name="connsiteY3" fmla="*/ 9737 h 11087"/>
                <a:gd name="connsiteX0" fmla="*/ 0 w 10190"/>
                <a:gd name="connsiteY0" fmla="*/ 1231 h 11099"/>
                <a:gd name="connsiteX1" fmla="*/ 8828 w 10190"/>
                <a:gd name="connsiteY1" fmla="*/ 1444 h 11099"/>
                <a:gd name="connsiteX2" fmla="*/ 8169 w 10190"/>
                <a:gd name="connsiteY2" fmla="*/ 9896 h 11099"/>
                <a:gd name="connsiteX3" fmla="*/ 9994 w 10190"/>
                <a:gd name="connsiteY3" fmla="*/ 9749 h 11099"/>
                <a:gd name="connsiteX0" fmla="*/ 0 w 10223"/>
                <a:gd name="connsiteY0" fmla="*/ 1231 h 11099"/>
                <a:gd name="connsiteX1" fmla="*/ 8828 w 10223"/>
                <a:gd name="connsiteY1" fmla="*/ 1444 h 11099"/>
                <a:gd name="connsiteX2" fmla="*/ 8370 w 10223"/>
                <a:gd name="connsiteY2" fmla="*/ 9896 h 11099"/>
                <a:gd name="connsiteX3" fmla="*/ 9994 w 10223"/>
                <a:gd name="connsiteY3" fmla="*/ 9749 h 11099"/>
                <a:gd name="connsiteX0" fmla="*/ 0 w 10494"/>
                <a:gd name="connsiteY0" fmla="*/ 1207 h 9725"/>
                <a:gd name="connsiteX1" fmla="*/ 8828 w 10494"/>
                <a:gd name="connsiteY1" fmla="*/ 1420 h 9725"/>
                <a:gd name="connsiteX2" fmla="*/ 9994 w 10494"/>
                <a:gd name="connsiteY2" fmla="*/ 9725 h 9725"/>
                <a:gd name="connsiteX0" fmla="*/ 0 w 9983"/>
                <a:gd name="connsiteY0" fmla="*/ 3386 h 25017"/>
                <a:gd name="connsiteX1" fmla="*/ 8412 w 9983"/>
                <a:gd name="connsiteY1" fmla="*/ 3605 h 25017"/>
                <a:gd name="connsiteX2" fmla="*/ 9429 w 9983"/>
                <a:gd name="connsiteY2" fmla="*/ 25017 h 25017"/>
              </a:gdLst>
              <a:ahLst/>
              <a:cxnLst>
                <a:cxn ang="0">
                  <a:pos x="connsiteX0" y="connsiteY0"/>
                </a:cxn>
                <a:cxn ang="0">
                  <a:pos x="connsiteX1" y="connsiteY1"/>
                </a:cxn>
                <a:cxn ang="0">
                  <a:pos x="connsiteX2" y="connsiteY2"/>
                </a:cxn>
              </a:cxnLst>
              <a:rect l="l" t="t" r="r" b="b"/>
              <a:pathLst>
                <a:path w="9983" h="25017">
                  <a:moveTo>
                    <a:pt x="0" y="3386"/>
                  </a:moveTo>
                  <a:cubicBezTo>
                    <a:pt x="1291" y="3311"/>
                    <a:pt x="6841" y="0"/>
                    <a:pt x="8412" y="3605"/>
                  </a:cubicBezTo>
                  <a:cubicBezTo>
                    <a:pt x="9983" y="7210"/>
                    <a:pt x="9197" y="23238"/>
                    <a:pt x="9429" y="25017"/>
                  </a:cubicBezTo>
                </a:path>
              </a:pathLst>
            </a:custGeom>
            <a:noFill/>
            <a:ln w="38100">
              <a:solidFill>
                <a:srgbClr val="196115"/>
              </a:solidFill>
              <a:round/>
              <a:headEnd/>
              <a:tailEnd type="triangle" w="med" len="med"/>
            </a:ln>
          </p:spPr>
          <p:txBody>
            <a:bodyPr lIns="92075" tIns="46038" rIns="92075" bIns="46038" anchor="b"/>
            <a:lstStyle/>
            <a:p>
              <a:endParaRPr lang="en-US"/>
            </a:p>
          </p:txBody>
        </p:sp>
        <p:sp>
          <p:nvSpPr>
            <p:cNvPr id="43036" name="Text Box 35"/>
            <p:cNvSpPr txBox="1">
              <a:spLocks noChangeArrowheads="1"/>
            </p:cNvSpPr>
            <p:nvPr/>
          </p:nvSpPr>
          <p:spPr bwMode="auto">
            <a:xfrm>
              <a:off x="492369" y="2475193"/>
              <a:ext cx="1780860" cy="770084"/>
            </a:xfrm>
            <a:prstGeom prst="rect">
              <a:avLst/>
            </a:prstGeom>
            <a:noFill/>
            <a:ln w="9525">
              <a:solidFill>
                <a:srgbClr val="196115"/>
              </a:solidFill>
              <a:miter lim="800000"/>
              <a:headEnd/>
              <a:tailEnd/>
            </a:ln>
          </p:spPr>
          <p:txBody>
            <a:bodyPr wrap="square" lIns="92075" tIns="46038" rIns="92075" bIns="46038" anchor="b">
              <a:spAutoFit/>
            </a:bodyPr>
            <a:lstStyle/>
            <a:p>
              <a:pPr algn="r"/>
              <a:r>
                <a:rPr lang="en-US" sz="2200" dirty="0" smtClean="0">
                  <a:solidFill>
                    <a:srgbClr val="196115"/>
                  </a:solidFill>
                </a:rPr>
                <a:t>traditional 50% prior </a:t>
              </a:r>
              <a:endParaRPr lang="en-US" sz="2200" dirty="0">
                <a:solidFill>
                  <a:srgbClr val="196115"/>
                </a:solidFill>
              </a:endParaRPr>
            </a:p>
          </p:txBody>
        </p:sp>
        <p:sp>
          <p:nvSpPr>
            <p:cNvPr id="31" name="TextBox 30"/>
            <p:cNvSpPr txBox="1"/>
            <p:nvPr/>
          </p:nvSpPr>
          <p:spPr>
            <a:xfrm>
              <a:off x="2255285" y="3395956"/>
              <a:ext cx="572120" cy="523220"/>
            </a:xfrm>
            <a:prstGeom prst="rect">
              <a:avLst/>
            </a:prstGeom>
            <a:solidFill>
              <a:srgbClr val="FAC090">
                <a:alpha val="49020"/>
              </a:srgbClr>
            </a:solidFill>
          </p:spPr>
          <p:txBody>
            <a:bodyPr wrap="square" rtlCol="0">
              <a:spAutoFit/>
            </a:bodyPr>
            <a:lstStyle/>
            <a:p>
              <a:r>
                <a:rPr lang="en-US" sz="2800" dirty="0" smtClean="0">
                  <a:latin typeface="Calibri"/>
                </a:rPr>
                <a:t>①</a:t>
              </a:r>
              <a:endParaRPr lang="en-US" sz="2800" dirty="0"/>
            </a:p>
          </p:txBody>
        </p:sp>
      </p:grpSp>
      <p:grpSp>
        <p:nvGrpSpPr>
          <p:cNvPr id="46" name="Group 45"/>
          <p:cNvGrpSpPr/>
          <p:nvPr/>
        </p:nvGrpSpPr>
        <p:grpSpPr>
          <a:xfrm>
            <a:off x="7501156" y="1137024"/>
            <a:ext cx="990600" cy="3586212"/>
            <a:chOff x="7385245" y="982476"/>
            <a:chExt cx="990600" cy="3586212"/>
          </a:xfrm>
        </p:grpSpPr>
        <p:sp>
          <p:nvSpPr>
            <p:cNvPr id="43037" name="Freeform 49"/>
            <p:cNvSpPr>
              <a:spLocks/>
            </p:cNvSpPr>
            <p:nvPr/>
          </p:nvSpPr>
          <p:spPr bwMode="auto">
            <a:xfrm>
              <a:off x="7385245" y="982476"/>
              <a:ext cx="990600" cy="3586212"/>
            </a:xfrm>
            <a:custGeom>
              <a:avLst/>
              <a:gdLst>
                <a:gd name="T0" fmla="*/ 0 w 720"/>
                <a:gd name="T1" fmla="*/ 2736 h 2976"/>
                <a:gd name="T2" fmla="*/ 0 w 720"/>
                <a:gd name="T3" fmla="*/ 576 h 2976"/>
                <a:gd name="T4" fmla="*/ 149 w 720"/>
                <a:gd name="T5" fmla="*/ 0 h 2976"/>
                <a:gd name="T6" fmla="*/ 149 w 720"/>
                <a:gd name="T7" fmla="*/ 2976 h 2976"/>
                <a:gd name="T8" fmla="*/ 0 w 720"/>
                <a:gd name="T9" fmla="*/ 2736 h 2976"/>
                <a:gd name="T10" fmla="*/ 0 60000 65536"/>
                <a:gd name="T11" fmla="*/ 0 60000 65536"/>
                <a:gd name="T12" fmla="*/ 0 60000 65536"/>
                <a:gd name="T13" fmla="*/ 0 60000 65536"/>
                <a:gd name="T14" fmla="*/ 0 60000 65536"/>
                <a:gd name="T15" fmla="*/ 0 w 720"/>
                <a:gd name="T16" fmla="*/ 0 h 2976"/>
                <a:gd name="T17" fmla="*/ 720 w 720"/>
                <a:gd name="T18" fmla="*/ 2976 h 2976"/>
              </a:gdLst>
              <a:ahLst/>
              <a:cxnLst>
                <a:cxn ang="T10">
                  <a:pos x="T0" y="T1"/>
                </a:cxn>
                <a:cxn ang="T11">
                  <a:pos x="T2" y="T3"/>
                </a:cxn>
                <a:cxn ang="T12">
                  <a:pos x="T4" y="T5"/>
                </a:cxn>
                <a:cxn ang="T13">
                  <a:pos x="T6" y="T7"/>
                </a:cxn>
                <a:cxn ang="T14">
                  <a:pos x="T8" y="T9"/>
                </a:cxn>
              </a:cxnLst>
              <a:rect l="T15" t="T16" r="T17" b="T18"/>
              <a:pathLst>
                <a:path w="720" h="2976">
                  <a:moveTo>
                    <a:pt x="0" y="2736"/>
                  </a:moveTo>
                  <a:lnTo>
                    <a:pt x="0" y="576"/>
                  </a:lnTo>
                  <a:lnTo>
                    <a:pt x="720" y="0"/>
                  </a:lnTo>
                  <a:lnTo>
                    <a:pt x="720" y="2976"/>
                  </a:lnTo>
                  <a:lnTo>
                    <a:pt x="0" y="2736"/>
                  </a:lnTo>
                  <a:close/>
                </a:path>
              </a:pathLst>
            </a:custGeom>
            <a:gradFill rotWithShape="1">
              <a:gsLst>
                <a:gs pos="0">
                  <a:schemeClr val="accent2"/>
                </a:gs>
                <a:gs pos="100000">
                  <a:schemeClr val="bg1"/>
                </a:gs>
              </a:gsLst>
              <a:lin ang="0" scaled="1"/>
            </a:gradFill>
            <a:ln w="9525">
              <a:noFill/>
              <a:round/>
              <a:headEnd/>
              <a:tailEnd/>
            </a:ln>
          </p:spPr>
          <p:txBody>
            <a:bodyPr lIns="92075" tIns="46038" rIns="92075" bIns="46038" anchor="b"/>
            <a:lstStyle/>
            <a:p>
              <a:endParaRPr lang="en-US"/>
            </a:p>
          </p:txBody>
        </p:sp>
        <p:sp>
          <p:nvSpPr>
            <p:cNvPr id="43038" name="Text Box 50"/>
            <p:cNvSpPr txBox="1">
              <a:spLocks noChangeArrowheads="1"/>
            </p:cNvSpPr>
            <p:nvPr/>
          </p:nvSpPr>
          <p:spPr bwMode="auto">
            <a:xfrm rot="5400000">
              <a:off x="6758779" y="2646851"/>
              <a:ext cx="2306722" cy="523862"/>
            </a:xfrm>
            <a:prstGeom prst="rect">
              <a:avLst/>
            </a:prstGeom>
            <a:noFill/>
            <a:ln w="9525">
              <a:noFill/>
              <a:miter lim="800000"/>
              <a:headEnd/>
              <a:tailEnd/>
            </a:ln>
          </p:spPr>
          <p:txBody>
            <a:bodyPr wrap="none" lIns="92075" tIns="46038" rIns="92075" bIns="46038" anchor="b">
              <a:spAutoFit/>
            </a:bodyPr>
            <a:lstStyle/>
            <a:p>
              <a:r>
                <a:rPr lang="en-US" sz="2800" dirty="0" smtClean="0">
                  <a:solidFill>
                    <a:schemeClr val="tx1"/>
                  </a:solidFill>
                </a:rPr>
                <a:t>Child support</a:t>
              </a:r>
              <a:endParaRPr lang="en-US" sz="2800" dirty="0">
                <a:solidFill>
                  <a:schemeClr val="tx1"/>
                </a:solidFill>
              </a:endParaRPr>
            </a:p>
          </p:txBody>
        </p:sp>
      </p:grpSp>
      <p:grpSp>
        <p:nvGrpSpPr>
          <p:cNvPr id="44" name="Group 43"/>
          <p:cNvGrpSpPr/>
          <p:nvPr/>
        </p:nvGrpSpPr>
        <p:grpSpPr>
          <a:xfrm>
            <a:off x="5562828" y="327340"/>
            <a:ext cx="3084255" cy="1519811"/>
            <a:chOff x="5446917" y="172792"/>
            <a:chExt cx="3084255" cy="1519811"/>
          </a:xfrm>
        </p:grpSpPr>
        <p:sp>
          <p:nvSpPr>
            <p:cNvPr id="33" name="TextBox 32"/>
            <p:cNvSpPr txBox="1"/>
            <p:nvPr/>
          </p:nvSpPr>
          <p:spPr>
            <a:xfrm>
              <a:off x="7311252" y="961114"/>
              <a:ext cx="572120" cy="523220"/>
            </a:xfrm>
            <a:prstGeom prst="rect">
              <a:avLst/>
            </a:prstGeom>
            <a:solidFill>
              <a:srgbClr val="FAC090">
                <a:alpha val="52941"/>
              </a:srgbClr>
            </a:solidFill>
          </p:spPr>
          <p:txBody>
            <a:bodyPr wrap="square" rtlCol="0">
              <a:spAutoFit/>
            </a:bodyPr>
            <a:lstStyle/>
            <a:p>
              <a:r>
                <a:rPr lang="en-US" sz="2800" dirty="0" smtClean="0">
                  <a:latin typeface="Calibri"/>
                </a:rPr>
                <a:t>③</a:t>
              </a:r>
              <a:endParaRPr lang="en-US" sz="2800" dirty="0"/>
            </a:p>
          </p:txBody>
        </p:sp>
        <p:sp>
          <p:nvSpPr>
            <p:cNvPr id="34" name="Text Box 39"/>
            <p:cNvSpPr txBox="1">
              <a:spLocks noChangeArrowheads="1"/>
            </p:cNvSpPr>
            <p:nvPr/>
          </p:nvSpPr>
          <p:spPr bwMode="auto">
            <a:xfrm>
              <a:off x="5446917" y="172792"/>
              <a:ext cx="3084255" cy="770084"/>
            </a:xfrm>
            <a:prstGeom prst="rect">
              <a:avLst/>
            </a:prstGeom>
            <a:noFill/>
            <a:ln w="9525">
              <a:solidFill>
                <a:srgbClr val="FF0000"/>
              </a:solidFill>
              <a:miter lim="800000"/>
              <a:headEnd/>
              <a:tailEnd/>
            </a:ln>
          </p:spPr>
          <p:txBody>
            <a:bodyPr wrap="square" lIns="92075" tIns="46038" rIns="92075" bIns="46038" anchor="b">
              <a:spAutoFit/>
            </a:bodyPr>
            <a:lstStyle/>
            <a:p>
              <a:pPr algn="r"/>
              <a:r>
                <a:rPr lang="en-US" sz="2200" dirty="0" smtClean="0">
                  <a:solidFill>
                    <a:srgbClr val="C00000"/>
                  </a:solidFill>
                </a:rPr>
                <a:t>traditional paternity decision threshold</a:t>
              </a:r>
              <a:endParaRPr lang="en-US" sz="2200" dirty="0">
                <a:solidFill>
                  <a:srgbClr val="C00000"/>
                </a:solidFill>
              </a:endParaRPr>
            </a:p>
          </p:txBody>
        </p:sp>
        <p:sp>
          <p:nvSpPr>
            <p:cNvPr id="35" name="Freeform 36"/>
            <p:cNvSpPr>
              <a:spLocks/>
            </p:cNvSpPr>
            <p:nvPr/>
          </p:nvSpPr>
          <p:spPr bwMode="auto">
            <a:xfrm>
              <a:off x="6863884" y="982195"/>
              <a:ext cx="508594" cy="710408"/>
            </a:xfrm>
            <a:custGeom>
              <a:avLst/>
              <a:gdLst>
                <a:gd name="T0" fmla="*/ 0 w 120"/>
                <a:gd name="T1" fmla="*/ 0 h 664"/>
                <a:gd name="T2" fmla="*/ 2147483647 w 120"/>
                <a:gd name="T3" fmla="*/ 2147483647 h 664"/>
                <a:gd name="T4" fmla="*/ 2147483647 w 120"/>
                <a:gd name="T5" fmla="*/ 2147483647 h 664"/>
                <a:gd name="T6" fmla="*/ 0 60000 65536"/>
                <a:gd name="T7" fmla="*/ 0 60000 65536"/>
                <a:gd name="T8" fmla="*/ 0 60000 65536"/>
                <a:gd name="T9" fmla="*/ 0 w 120"/>
                <a:gd name="T10" fmla="*/ 0 h 664"/>
                <a:gd name="T11" fmla="*/ 120 w 120"/>
                <a:gd name="T12" fmla="*/ 664 h 664"/>
                <a:gd name="connsiteX0" fmla="*/ 0 w 7011"/>
                <a:gd name="connsiteY0" fmla="*/ 602 h 10602"/>
                <a:gd name="connsiteX1" fmla="*/ 6344 w 7011"/>
                <a:gd name="connsiteY1" fmla="*/ 1671 h 10602"/>
                <a:gd name="connsiteX2" fmla="*/ 4000 w 7011"/>
                <a:gd name="connsiteY2" fmla="*/ 10602 h 10602"/>
                <a:gd name="connsiteX0" fmla="*/ 0 w 13715"/>
                <a:gd name="connsiteY0" fmla="*/ 568 h 10000"/>
                <a:gd name="connsiteX1" fmla="*/ 9049 w 13715"/>
                <a:gd name="connsiteY1" fmla="*/ 1576 h 10000"/>
                <a:gd name="connsiteX2" fmla="*/ 5705 w 13715"/>
                <a:gd name="connsiteY2" fmla="*/ 10000 h 10000"/>
                <a:gd name="connsiteX0" fmla="*/ 0 w 5705"/>
                <a:gd name="connsiteY0" fmla="*/ 0 h 9432"/>
                <a:gd name="connsiteX1" fmla="*/ 5705 w 5705"/>
                <a:gd name="connsiteY1" fmla="*/ 9432 h 9432"/>
                <a:gd name="connsiteX0" fmla="*/ 0 w 65730"/>
                <a:gd name="connsiteY0" fmla="*/ 119 h 10119"/>
                <a:gd name="connsiteX1" fmla="*/ 10000 w 65730"/>
                <a:gd name="connsiteY1" fmla="*/ 10119 h 10119"/>
                <a:gd name="connsiteX0" fmla="*/ 0 w 65730"/>
                <a:gd name="connsiteY0" fmla="*/ 119 h 9675"/>
                <a:gd name="connsiteX1" fmla="*/ 38296 w 65730"/>
                <a:gd name="connsiteY1" fmla="*/ 9675 h 9675"/>
                <a:gd name="connsiteX0" fmla="*/ 0 w 10000"/>
                <a:gd name="connsiteY0" fmla="*/ 123 h 10231"/>
                <a:gd name="connsiteX1" fmla="*/ 7743 w 10000"/>
                <a:gd name="connsiteY1" fmla="*/ 10231 h 10231"/>
                <a:gd name="connsiteX0" fmla="*/ 0 w 10000"/>
                <a:gd name="connsiteY0" fmla="*/ 123 h 9648"/>
                <a:gd name="connsiteX1" fmla="*/ 7743 w 10000"/>
                <a:gd name="connsiteY1" fmla="*/ 9648 h 9648"/>
                <a:gd name="connsiteX0" fmla="*/ 0 w 10000"/>
                <a:gd name="connsiteY0" fmla="*/ 127 h 10382"/>
                <a:gd name="connsiteX1" fmla="*/ 7743 w 10000"/>
                <a:gd name="connsiteY1" fmla="*/ 10382 h 10382"/>
                <a:gd name="connsiteX0" fmla="*/ 2651 w 10394"/>
                <a:gd name="connsiteY0" fmla="*/ 0 h 10255"/>
                <a:gd name="connsiteX1" fmla="*/ 10394 w 10394"/>
                <a:gd name="connsiteY1" fmla="*/ 10255 h 10255"/>
                <a:gd name="connsiteX0" fmla="*/ 2651 w 13557"/>
                <a:gd name="connsiteY0" fmla="*/ 0 h 9110"/>
                <a:gd name="connsiteX1" fmla="*/ 13557 w 13557"/>
                <a:gd name="connsiteY1" fmla="*/ 9110 h 9110"/>
                <a:gd name="connsiteX0" fmla="*/ 1955 w 10538"/>
                <a:gd name="connsiteY0" fmla="*/ 0 h 9078"/>
                <a:gd name="connsiteX1" fmla="*/ 10538 w 10538"/>
                <a:gd name="connsiteY1" fmla="*/ 9078 h 9078"/>
                <a:gd name="connsiteX0" fmla="*/ 1855 w 11325"/>
                <a:gd name="connsiteY0" fmla="*/ 0 h 5247"/>
                <a:gd name="connsiteX1" fmla="*/ 11325 w 11325"/>
                <a:gd name="connsiteY1" fmla="*/ 5247 h 5247"/>
                <a:gd name="connsiteX0" fmla="*/ 0 w 8362"/>
                <a:gd name="connsiteY0" fmla="*/ 0 h 10000"/>
                <a:gd name="connsiteX1" fmla="*/ 8362 w 8362"/>
                <a:gd name="connsiteY1" fmla="*/ 10000 h 10000"/>
                <a:gd name="connsiteX0" fmla="*/ 0 w 10000"/>
                <a:gd name="connsiteY0" fmla="*/ 0 h 10000"/>
                <a:gd name="connsiteX1" fmla="*/ 10000 w 10000"/>
                <a:gd name="connsiteY1" fmla="*/ 10000 h 10000"/>
                <a:gd name="connsiteX0" fmla="*/ 0 w 10000"/>
                <a:gd name="connsiteY0" fmla="*/ 0 h 14284"/>
                <a:gd name="connsiteX1" fmla="*/ 10000 w 10000"/>
                <a:gd name="connsiteY1" fmla="*/ 14284 h 14284"/>
                <a:gd name="connsiteX0" fmla="*/ 452 w 10452"/>
                <a:gd name="connsiteY0" fmla="*/ 0 h 14284"/>
                <a:gd name="connsiteX1" fmla="*/ 10452 w 10452"/>
                <a:gd name="connsiteY1" fmla="*/ 14284 h 14284"/>
              </a:gdLst>
              <a:ahLst/>
              <a:cxnLst>
                <a:cxn ang="0">
                  <a:pos x="connsiteX0" y="connsiteY0"/>
                </a:cxn>
                <a:cxn ang="0">
                  <a:pos x="connsiteX1" y="connsiteY1"/>
                </a:cxn>
              </a:cxnLst>
              <a:rect l="l" t="t" r="r" b="b"/>
              <a:pathLst>
                <a:path w="10452" h="14284">
                  <a:moveTo>
                    <a:pt x="452" y="0"/>
                  </a:moveTo>
                  <a:cubicBezTo>
                    <a:pt x="0" y="6019"/>
                    <a:pt x="10078" y="6055"/>
                    <a:pt x="10452" y="14284"/>
                  </a:cubicBezTo>
                </a:path>
              </a:pathLst>
            </a:custGeom>
            <a:noFill/>
            <a:ln w="38100">
              <a:solidFill>
                <a:srgbClr val="FF0000"/>
              </a:solidFill>
              <a:prstDash val="sysDot"/>
              <a:round/>
              <a:headEnd/>
              <a:tailEnd type="triangle" w="med" len="med"/>
            </a:ln>
          </p:spPr>
          <p:txBody>
            <a:bodyPr lIns="92075" tIns="46038" rIns="92075" bIns="46038" anchor="b"/>
            <a:lstStyle/>
            <a:p>
              <a:endParaRPr lang="en-US"/>
            </a:p>
          </p:txBody>
        </p:sp>
      </p:grpSp>
      <p:grpSp>
        <p:nvGrpSpPr>
          <p:cNvPr id="43" name="Group 42"/>
          <p:cNvGrpSpPr/>
          <p:nvPr/>
        </p:nvGrpSpPr>
        <p:grpSpPr>
          <a:xfrm>
            <a:off x="2496192" y="3334664"/>
            <a:ext cx="5223677" cy="984251"/>
            <a:chOff x="2380281" y="3180116"/>
            <a:chExt cx="5223677" cy="984251"/>
          </a:xfrm>
        </p:grpSpPr>
        <p:sp>
          <p:nvSpPr>
            <p:cNvPr id="398369" name="Line 33"/>
            <p:cNvSpPr>
              <a:spLocks noChangeShapeType="1"/>
            </p:cNvSpPr>
            <p:nvPr/>
          </p:nvSpPr>
          <p:spPr bwMode="auto">
            <a:xfrm>
              <a:off x="2380281" y="3206750"/>
              <a:ext cx="5223677" cy="0"/>
            </a:xfrm>
            <a:prstGeom prst="line">
              <a:avLst/>
            </a:prstGeom>
            <a:noFill/>
            <a:ln w="76200">
              <a:solidFill>
                <a:schemeClr val="tx2"/>
              </a:solidFill>
              <a:round/>
              <a:headEnd/>
              <a:tailEnd type="triangle" w="med" len="med"/>
            </a:ln>
          </p:spPr>
          <p:txBody>
            <a:bodyPr lIns="92075" tIns="46038" rIns="92075" bIns="46038" anchor="b"/>
            <a:lstStyle/>
            <a:p>
              <a:endParaRPr lang="en-US"/>
            </a:p>
          </p:txBody>
        </p:sp>
        <p:sp>
          <p:nvSpPr>
            <p:cNvPr id="43030" name="Text Box 31"/>
            <p:cNvSpPr txBox="1">
              <a:spLocks noChangeArrowheads="1"/>
            </p:cNvSpPr>
            <p:nvPr/>
          </p:nvSpPr>
          <p:spPr bwMode="auto">
            <a:xfrm>
              <a:off x="2456339" y="3394283"/>
              <a:ext cx="3424778" cy="770084"/>
            </a:xfrm>
            <a:prstGeom prst="rect">
              <a:avLst/>
            </a:prstGeom>
            <a:noFill/>
            <a:ln w="9525">
              <a:noFill/>
              <a:miter lim="800000"/>
              <a:headEnd/>
              <a:tailEnd/>
            </a:ln>
          </p:spPr>
          <p:txBody>
            <a:bodyPr lIns="92075" tIns="46038" rIns="92075" bIns="46038" anchor="b">
              <a:spAutoFit/>
            </a:bodyPr>
            <a:lstStyle/>
            <a:p>
              <a:pPr algn="ctr"/>
              <a:r>
                <a:rPr lang="en-US" sz="2200" dirty="0">
                  <a:solidFill>
                    <a:schemeClr val="tx2"/>
                  </a:solidFill>
                </a:rPr>
                <a:t>s</a:t>
              </a:r>
              <a:r>
                <a:rPr lang="en-US" sz="2200" dirty="0" smtClean="0">
                  <a:solidFill>
                    <a:schemeClr val="tx2"/>
                  </a:solidFill>
                </a:rPr>
                <a:t>cientific </a:t>
              </a:r>
              <a:r>
                <a:rPr lang="en-US" sz="2200" dirty="0">
                  <a:solidFill>
                    <a:schemeClr val="tx2"/>
                  </a:solidFill>
                </a:rPr>
                <a:t>(DNA) </a:t>
              </a:r>
              <a:r>
                <a:rPr lang="en-US" sz="2200" dirty="0" smtClean="0">
                  <a:solidFill>
                    <a:schemeClr val="tx2"/>
                  </a:solidFill>
                </a:rPr>
                <a:t>LR=1000 for </a:t>
              </a:r>
              <a:r>
                <a:rPr lang="en-US" sz="2200" dirty="0" err="1" smtClean="0">
                  <a:solidFill>
                    <a:schemeClr val="tx2"/>
                  </a:solidFill>
                </a:rPr>
                <a:t>pat’y</a:t>
              </a:r>
              <a:r>
                <a:rPr lang="en-US" sz="2200" dirty="0" smtClean="0">
                  <a:solidFill>
                    <a:schemeClr val="tx2"/>
                  </a:solidFill>
                </a:rPr>
                <a:t> </a:t>
              </a:r>
              <a:r>
                <a:rPr lang="en-US" sz="2200" dirty="0" err="1" smtClean="0">
                  <a:solidFill>
                    <a:schemeClr val="tx2"/>
                  </a:solidFill>
                </a:rPr>
                <a:t>vs</a:t>
              </a:r>
              <a:r>
                <a:rPr lang="en-US" sz="2200" dirty="0" smtClean="0">
                  <a:solidFill>
                    <a:schemeClr val="tx2"/>
                  </a:solidFill>
                </a:rPr>
                <a:t> </a:t>
              </a:r>
              <a:r>
                <a:rPr lang="en-US" sz="2200" i="1" u="sng" dirty="0" smtClean="0">
                  <a:solidFill>
                    <a:schemeClr val="tx2"/>
                  </a:solidFill>
                </a:rPr>
                <a:t>unrelated </a:t>
              </a:r>
              <a:endParaRPr lang="en-US" sz="2200" i="1" u="sng" dirty="0">
                <a:solidFill>
                  <a:schemeClr val="tx2"/>
                </a:solidFill>
              </a:endParaRPr>
            </a:p>
          </p:txBody>
        </p:sp>
        <p:sp>
          <p:nvSpPr>
            <p:cNvPr id="32" name="TextBox 31"/>
            <p:cNvSpPr txBox="1"/>
            <p:nvPr/>
          </p:nvSpPr>
          <p:spPr>
            <a:xfrm>
              <a:off x="5923111" y="3180116"/>
              <a:ext cx="601986" cy="523220"/>
            </a:xfrm>
            <a:prstGeom prst="rect">
              <a:avLst/>
            </a:prstGeom>
            <a:solidFill>
              <a:srgbClr val="FAC090">
                <a:alpha val="54902"/>
              </a:srgbClr>
            </a:solidFill>
          </p:spPr>
          <p:txBody>
            <a:bodyPr wrap="square" rtlCol="0">
              <a:spAutoFit/>
            </a:bodyPr>
            <a:lstStyle/>
            <a:p>
              <a:r>
                <a:rPr lang="en-US" sz="2800" dirty="0" smtClean="0">
                  <a:latin typeface="Calibri"/>
                </a:rPr>
                <a:t>②</a:t>
              </a:r>
              <a:endParaRPr lang="en-US" sz="2800" dirty="0"/>
            </a:p>
          </p:txBody>
        </p:sp>
      </p:grpSp>
      <p:sp>
        <p:nvSpPr>
          <p:cNvPr id="40" name="Freeform 39"/>
          <p:cNvSpPr/>
          <p:nvPr/>
        </p:nvSpPr>
        <p:spPr>
          <a:xfrm>
            <a:off x="5397774" y="2622659"/>
            <a:ext cx="2296945" cy="587910"/>
          </a:xfrm>
          <a:custGeom>
            <a:avLst/>
            <a:gdLst>
              <a:gd name="connsiteX0" fmla="*/ 2286000 w 2642937"/>
              <a:gd name="connsiteY0" fmla="*/ 565484 h 565484"/>
              <a:gd name="connsiteX1" fmla="*/ 2261937 w 2642937"/>
              <a:gd name="connsiteY1" fmla="*/ 96252 h 565484"/>
              <a:gd name="connsiteX2" fmla="*/ 0 w 2642937"/>
              <a:gd name="connsiteY2" fmla="*/ 0 h 565484"/>
              <a:gd name="connsiteX0" fmla="*/ 2286000 w 2642937"/>
              <a:gd name="connsiteY0" fmla="*/ 565484 h 565484"/>
              <a:gd name="connsiteX1" fmla="*/ 2261937 w 2642937"/>
              <a:gd name="connsiteY1" fmla="*/ 96252 h 565484"/>
              <a:gd name="connsiteX2" fmla="*/ 0 w 2642937"/>
              <a:gd name="connsiteY2" fmla="*/ 0 h 565484"/>
              <a:gd name="connsiteX0" fmla="*/ 2286000 w 2314869"/>
              <a:gd name="connsiteY0" fmla="*/ 565484 h 565484"/>
              <a:gd name="connsiteX1" fmla="*/ 2261937 w 2314869"/>
              <a:gd name="connsiteY1" fmla="*/ 96252 h 565484"/>
              <a:gd name="connsiteX2" fmla="*/ 0 w 2314869"/>
              <a:gd name="connsiteY2" fmla="*/ 0 h 565484"/>
              <a:gd name="connsiteX0" fmla="*/ 2286000 w 2314869"/>
              <a:gd name="connsiteY0" fmla="*/ 565484 h 565484"/>
              <a:gd name="connsiteX1" fmla="*/ 2261937 w 2314869"/>
              <a:gd name="connsiteY1" fmla="*/ 96252 h 565484"/>
              <a:gd name="connsiteX2" fmla="*/ 0 w 2314869"/>
              <a:gd name="connsiteY2" fmla="*/ 0 h 565484"/>
              <a:gd name="connsiteX0" fmla="*/ 2286000 w 2314869"/>
              <a:gd name="connsiteY0" fmla="*/ 619321 h 619321"/>
              <a:gd name="connsiteX1" fmla="*/ 2261937 w 2314869"/>
              <a:gd name="connsiteY1" fmla="*/ 90757 h 619321"/>
              <a:gd name="connsiteX2" fmla="*/ 0 w 2314869"/>
              <a:gd name="connsiteY2" fmla="*/ 53837 h 619321"/>
              <a:gd name="connsiteX0" fmla="*/ 2286000 w 2314869"/>
              <a:gd name="connsiteY0" fmla="*/ 565484 h 565484"/>
              <a:gd name="connsiteX1" fmla="*/ 2261937 w 2314869"/>
              <a:gd name="connsiteY1" fmla="*/ 92762 h 565484"/>
              <a:gd name="connsiteX2" fmla="*/ 0 w 2314869"/>
              <a:gd name="connsiteY2" fmla="*/ 0 h 565484"/>
              <a:gd name="connsiteX0" fmla="*/ 2286000 w 2314869"/>
              <a:gd name="connsiteY0" fmla="*/ 565484 h 565484"/>
              <a:gd name="connsiteX1" fmla="*/ 2261937 w 2314869"/>
              <a:gd name="connsiteY1" fmla="*/ 92762 h 565484"/>
              <a:gd name="connsiteX2" fmla="*/ 0 w 2314869"/>
              <a:gd name="connsiteY2" fmla="*/ 0 h 565484"/>
              <a:gd name="connsiteX0" fmla="*/ 2286000 w 2314869"/>
              <a:gd name="connsiteY0" fmla="*/ 587910 h 587910"/>
              <a:gd name="connsiteX1" fmla="*/ 2261937 w 2314869"/>
              <a:gd name="connsiteY1" fmla="*/ 115188 h 587910"/>
              <a:gd name="connsiteX2" fmla="*/ 0 w 2314869"/>
              <a:gd name="connsiteY2" fmla="*/ 22426 h 587910"/>
              <a:gd name="connsiteX0" fmla="*/ 2286000 w 2296945"/>
              <a:gd name="connsiteY0" fmla="*/ 587910 h 587910"/>
              <a:gd name="connsiteX1" fmla="*/ 2261937 w 2296945"/>
              <a:gd name="connsiteY1" fmla="*/ 115188 h 587910"/>
              <a:gd name="connsiteX2" fmla="*/ 0 w 2296945"/>
              <a:gd name="connsiteY2" fmla="*/ 22426 h 587910"/>
            </a:gdLst>
            <a:ahLst/>
            <a:cxnLst>
              <a:cxn ang="0">
                <a:pos x="connsiteX0" y="connsiteY0"/>
              </a:cxn>
              <a:cxn ang="0">
                <a:pos x="connsiteX1" y="connsiteY1"/>
              </a:cxn>
              <a:cxn ang="0">
                <a:pos x="connsiteX2" y="connsiteY2"/>
              </a:cxn>
            </a:cxnLst>
            <a:rect l="l" t="t" r="r" b="b"/>
            <a:pathLst>
              <a:path w="2296945" h="587910">
                <a:moveTo>
                  <a:pt x="2286000" y="587910"/>
                </a:moveTo>
                <a:cubicBezTo>
                  <a:pt x="2296945" y="389947"/>
                  <a:pt x="2286948" y="362998"/>
                  <a:pt x="2261937" y="115188"/>
                </a:cubicBezTo>
                <a:cubicBezTo>
                  <a:pt x="1559849" y="0"/>
                  <a:pt x="940468" y="23428"/>
                  <a:pt x="0" y="22426"/>
                </a:cubicBezTo>
              </a:path>
            </a:pathLst>
          </a:custGeom>
          <a:ln w="63500">
            <a:gradFill flip="none" rotWithShape="1">
              <a:gsLst>
                <a:gs pos="32000">
                  <a:schemeClr val="tx1"/>
                </a:gs>
                <a:gs pos="50000">
                  <a:schemeClr val="accent1">
                    <a:tint val="44500"/>
                    <a:satMod val="160000"/>
                  </a:schemeClr>
                </a:gs>
                <a:gs pos="100000">
                  <a:schemeClr val="accent1">
                    <a:tint val="23500"/>
                    <a:satMod val="160000"/>
                  </a:schemeClr>
                </a:gs>
              </a:gsLst>
              <a:lin ang="2700000" scaled="1"/>
              <a:tileRect/>
            </a:gradFill>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48" name="Group 47"/>
          <p:cNvGrpSpPr/>
          <p:nvPr/>
        </p:nvGrpSpPr>
        <p:grpSpPr>
          <a:xfrm>
            <a:off x="1367661" y="1752528"/>
            <a:ext cx="4077743" cy="1267766"/>
            <a:chOff x="1251750" y="1597980"/>
            <a:chExt cx="4077743" cy="1267766"/>
          </a:xfrm>
        </p:grpSpPr>
        <p:sp>
          <p:nvSpPr>
            <p:cNvPr id="37" name="TextBox 36"/>
            <p:cNvSpPr txBox="1"/>
            <p:nvPr/>
          </p:nvSpPr>
          <p:spPr>
            <a:xfrm>
              <a:off x="4775530" y="2342526"/>
              <a:ext cx="507368" cy="523220"/>
            </a:xfrm>
            <a:prstGeom prst="rect">
              <a:avLst/>
            </a:prstGeom>
            <a:solidFill>
              <a:srgbClr val="FAC090">
                <a:alpha val="52941"/>
              </a:srgbClr>
            </a:solidFill>
          </p:spPr>
          <p:txBody>
            <a:bodyPr wrap="square" rtlCol="0">
              <a:spAutoFit/>
            </a:bodyPr>
            <a:lstStyle/>
            <a:p>
              <a:pPr algn="ctr"/>
              <a:r>
                <a:rPr lang="en-US" sz="2800" dirty="0" smtClean="0">
                  <a:latin typeface="Times New Roman" pitchFamily="18" charset="0"/>
                  <a:ea typeface="Tahoma" pitchFamily="34" charset="0"/>
                  <a:cs typeface="Times New Roman" pitchFamily="18" charset="0"/>
                </a:rPr>
                <a:t>4</a:t>
              </a:r>
              <a:endParaRPr lang="en-US" sz="2800" dirty="0">
                <a:latin typeface="Times New Roman" pitchFamily="18" charset="0"/>
                <a:ea typeface="Tahoma" pitchFamily="34" charset="0"/>
                <a:cs typeface="Times New Roman" pitchFamily="18" charset="0"/>
              </a:endParaRPr>
            </a:p>
          </p:txBody>
        </p:sp>
        <p:sp>
          <p:nvSpPr>
            <p:cNvPr id="38" name="Oval 37"/>
            <p:cNvSpPr/>
            <p:nvPr/>
          </p:nvSpPr>
          <p:spPr>
            <a:xfrm>
              <a:off x="4827758" y="2432495"/>
              <a:ext cx="389386" cy="38938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1251750" y="1597980"/>
              <a:ext cx="2530109" cy="430887"/>
            </a:xfrm>
            <a:prstGeom prst="rect">
              <a:avLst/>
            </a:prstGeom>
            <a:noFill/>
            <a:ln w="38100">
              <a:solidFill>
                <a:srgbClr val="92D050"/>
              </a:solidFill>
            </a:ln>
          </p:spPr>
          <p:txBody>
            <a:bodyPr wrap="square" rtlCol="0">
              <a:spAutoFit/>
            </a:bodyPr>
            <a:lstStyle/>
            <a:p>
              <a:pPr algn="r"/>
              <a:r>
                <a:rPr lang="en-US" sz="2200" dirty="0" err="1" smtClean="0"/>
                <a:t>pat’y</a:t>
              </a:r>
              <a:r>
                <a:rPr lang="en-US" sz="2200" dirty="0" smtClean="0"/>
                <a:t> </a:t>
              </a:r>
              <a:r>
                <a:rPr lang="en-US" sz="2200" dirty="0" err="1" smtClean="0"/>
                <a:t>vs</a:t>
              </a:r>
              <a:r>
                <a:rPr lang="en-US" sz="2200" dirty="0" smtClean="0"/>
                <a:t> </a:t>
              </a:r>
              <a:r>
                <a:rPr lang="en-US" sz="2200" i="1" u="sng" dirty="0" smtClean="0"/>
                <a:t>non-father</a:t>
              </a:r>
              <a:r>
                <a:rPr lang="en-US" sz="2200" dirty="0" smtClean="0"/>
                <a:t> </a:t>
              </a:r>
              <a:endParaRPr lang="en-US" sz="2200" dirty="0"/>
            </a:p>
          </p:txBody>
        </p:sp>
        <p:sp>
          <p:nvSpPr>
            <p:cNvPr id="42" name="Freeform 36"/>
            <p:cNvSpPr>
              <a:spLocks/>
            </p:cNvSpPr>
            <p:nvPr/>
          </p:nvSpPr>
          <p:spPr bwMode="auto">
            <a:xfrm>
              <a:off x="3780158" y="1711643"/>
              <a:ext cx="1549335" cy="710408"/>
            </a:xfrm>
            <a:custGeom>
              <a:avLst/>
              <a:gdLst>
                <a:gd name="T0" fmla="*/ 0 w 120"/>
                <a:gd name="T1" fmla="*/ 0 h 664"/>
                <a:gd name="T2" fmla="*/ 2147483647 w 120"/>
                <a:gd name="T3" fmla="*/ 2147483647 h 664"/>
                <a:gd name="T4" fmla="*/ 2147483647 w 120"/>
                <a:gd name="T5" fmla="*/ 2147483647 h 664"/>
                <a:gd name="T6" fmla="*/ 0 60000 65536"/>
                <a:gd name="T7" fmla="*/ 0 60000 65536"/>
                <a:gd name="T8" fmla="*/ 0 60000 65536"/>
                <a:gd name="T9" fmla="*/ 0 w 120"/>
                <a:gd name="T10" fmla="*/ 0 h 664"/>
                <a:gd name="T11" fmla="*/ 120 w 120"/>
                <a:gd name="T12" fmla="*/ 664 h 664"/>
                <a:gd name="connsiteX0" fmla="*/ 0 w 7011"/>
                <a:gd name="connsiteY0" fmla="*/ 602 h 10602"/>
                <a:gd name="connsiteX1" fmla="*/ 6344 w 7011"/>
                <a:gd name="connsiteY1" fmla="*/ 1671 h 10602"/>
                <a:gd name="connsiteX2" fmla="*/ 4000 w 7011"/>
                <a:gd name="connsiteY2" fmla="*/ 10602 h 10602"/>
                <a:gd name="connsiteX0" fmla="*/ 0 w 13715"/>
                <a:gd name="connsiteY0" fmla="*/ 568 h 10000"/>
                <a:gd name="connsiteX1" fmla="*/ 9049 w 13715"/>
                <a:gd name="connsiteY1" fmla="*/ 1576 h 10000"/>
                <a:gd name="connsiteX2" fmla="*/ 5705 w 13715"/>
                <a:gd name="connsiteY2" fmla="*/ 10000 h 10000"/>
                <a:gd name="connsiteX0" fmla="*/ 0 w 5705"/>
                <a:gd name="connsiteY0" fmla="*/ 0 h 9432"/>
                <a:gd name="connsiteX1" fmla="*/ 5705 w 5705"/>
                <a:gd name="connsiteY1" fmla="*/ 9432 h 9432"/>
                <a:gd name="connsiteX0" fmla="*/ 0 w 65730"/>
                <a:gd name="connsiteY0" fmla="*/ 119 h 10119"/>
                <a:gd name="connsiteX1" fmla="*/ 10000 w 65730"/>
                <a:gd name="connsiteY1" fmla="*/ 10119 h 10119"/>
                <a:gd name="connsiteX0" fmla="*/ 0 w 65730"/>
                <a:gd name="connsiteY0" fmla="*/ 119 h 9675"/>
                <a:gd name="connsiteX1" fmla="*/ 38296 w 65730"/>
                <a:gd name="connsiteY1" fmla="*/ 9675 h 9675"/>
                <a:gd name="connsiteX0" fmla="*/ 0 w 10000"/>
                <a:gd name="connsiteY0" fmla="*/ 123 h 10231"/>
                <a:gd name="connsiteX1" fmla="*/ 7743 w 10000"/>
                <a:gd name="connsiteY1" fmla="*/ 10231 h 10231"/>
                <a:gd name="connsiteX0" fmla="*/ 0 w 10000"/>
                <a:gd name="connsiteY0" fmla="*/ 123 h 9648"/>
                <a:gd name="connsiteX1" fmla="*/ 7743 w 10000"/>
                <a:gd name="connsiteY1" fmla="*/ 9648 h 9648"/>
                <a:gd name="connsiteX0" fmla="*/ 0 w 10000"/>
                <a:gd name="connsiteY0" fmla="*/ 127 h 10382"/>
                <a:gd name="connsiteX1" fmla="*/ 7743 w 10000"/>
                <a:gd name="connsiteY1" fmla="*/ 10382 h 10382"/>
                <a:gd name="connsiteX0" fmla="*/ 2651 w 10394"/>
                <a:gd name="connsiteY0" fmla="*/ 0 h 10255"/>
                <a:gd name="connsiteX1" fmla="*/ 10394 w 10394"/>
                <a:gd name="connsiteY1" fmla="*/ 10255 h 10255"/>
                <a:gd name="connsiteX0" fmla="*/ 2651 w 13557"/>
                <a:gd name="connsiteY0" fmla="*/ 0 h 9110"/>
                <a:gd name="connsiteX1" fmla="*/ 13557 w 13557"/>
                <a:gd name="connsiteY1" fmla="*/ 9110 h 9110"/>
                <a:gd name="connsiteX0" fmla="*/ 1955 w 10538"/>
                <a:gd name="connsiteY0" fmla="*/ 0 h 9078"/>
                <a:gd name="connsiteX1" fmla="*/ 10538 w 10538"/>
                <a:gd name="connsiteY1" fmla="*/ 9078 h 9078"/>
                <a:gd name="connsiteX0" fmla="*/ 1855 w 11325"/>
                <a:gd name="connsiteY0" fmla="*/ 0 h 5247"/>
                <a:gd name="connsiteX1" fmla="*/ 11325 w 11325"/>
                <a:gd name="connsiteY1" fmla="*/ 5247 h 5247"/>
                <a:gd name="connsiteX0" fmla="*/ 0 w 8362"/>
                <a:gd name="connsiteY0" fmla="*/ 0 h 10000"/>
                <a:gd name="connsiteX1" fmla="*/ 8362 w 8362"/>
                <a:gd name="connsiteY1" fmla="*/ 10000 h 10000"/>
                <a:gd name="connsiteX0" fmla="*/ 0 w 10000"/>
                <a:gd name="connsiteY0" fmla="*/ 0 h 10000"/>
                <a:gd name="connsiteX1" fmla="*/ 10000 w 10000"/>
                <a:gd name="connsiteY1" fmla="*/ 10000 h 10000"/>
                <a:gd name="connsiteX0" fmla="*/ 0 w 10000"/>
                <a:gd name="connsiteY0" fmla="*/ 0 h 14284"/>
                <a:gd name="connsiteX1" fmla="*/ 10000 w 10000"/>
                <a:gd name="connsiteY1" fmla="*/ 14284 h 14284"/>
                <a:gd name="connsiteX0" fmla="*/ 452 w 10452"/>
                <a:gd name="connsiteY0" fmla="*/ 0 h 14284"/>
                <a:gd name="connsiteX1" fmla="*/ 10452 w 10452"/>
                <a:gd name="connsiteY1" fmla="*/ 14284 h 14284"/>
                <a:gd name="connsiteX0" fmla="*/ 0 w 11954"/>
                <a:gd name="connsiteY0" fmla="*/ 1478 h 15762"/>
                <a:gd name="connsiteX1" fmla="*/ 10000 w 11954"/>
                <a:gd name="connsiteY1" fmla="*/ 15762 h 15762"/>
                <a:gd name="connsiteX0" fmla="*/ 0 w 30981"/>
                <a:gd name="connsiteY0" fmla="*/ 1478 h 15762"/>
                <a:gd name="connsiteX1" fmla="*/ 30981 w 30981"/>
                <a:gd name="connsiteY1" fmla="*/ 15762 h 15762"/>
                <a:gd name="connsiteX0" fmla="*/ 0 w 31840"/>
                <a:gd name="connsiteY0" fmla="*/ 0 h 14284"/>
                <a:gd name="connsiteX1" fmla="*/ 30981 w 31840"/>
                <a:gd name="connsiteY1" fmla="*/ 14284 h 14284"/>
              </a:gdLst>
              <a:ahLst/>
              <a:cxnLst>
                <a:cxn ang="0">
                  <a:pos x="connsiteX0" y="connsiteY0"/>
                </a:cxn>
                <a:cxn ang="0">
                  <a:pos x="connsiteX1" y="connsiteY1"/>
                </a:cxn>
              </a:cxnLst>
              <a:rect l="l" t="t" r="r" b="b"/>
              <a:pathLst>
                <a:path w="31840" h="14284">
                  <a:moveTo>
                    <a:pt x="0" y="0"/>
                  </a:moveTo>
                  <a:cubicBezTo>
                    <a:pt x="31840" y="664"/>
                    <a:pt x="30607" y="6055"/>
                    <a:pt x="30981" y="14284"/>
                  </a:cubicBezTo>
                </a:path>
              </a:pathLst>
            </a:custGeom>
            <a:noFill/>
            <a:ln w="38100">
              <a:solidFill>
                <a:srgbClr val="FF0000"/>
              </a:solidFill>
              <a:round/>
              <a:headEnd/>
              <a:tailEnd type="triangle" w="med" len="med"/>
            </a:ln>
          </p:spPr>
          <p:txBody>
            <a:bodyPr lIns="92075" tIns="46038" rIns="92075" bIns="46038" anchor="b"/>
            <a:lstStyle/>
            <a:p>
              <a:endParaRPr lang="en-US"/>
            </a:p>
          </p:txBody>
        </p:sp>
      </p:grpSp>
      <p:sp>
        <p:nvSpPr>
          <p:cNvPr id="47" name="TextBox 46"/>
          <p:cNvSpPr txBox="1"/>
          <p:nvPr/>
        </p:nvSpPr>
        <p:spPr>
          <a:xfrm>
            <a:off x="5531290" y="2268914"/>
            <a:ext cx="1926455" cy="1015663"/>
          </a:xfrm>
          <a:prstGeom prst="rect">
            <a:avLst/>
          </a:prstGeom>
          <a:noFill/>
          <a:ln w="381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txBody>
          <a:bodyPr wrap="square" rtlCol="0">
            <a:spAutoFit/>
          </a:bodyPr>
          <a:lstStyle/>
          <a:p>
            <a:pPr algn="r"/>
            <a:r>
              <a:rPr lang="en-US" sz="2000" dirty="0" smtClean="0"/>
              <a:t>Mother maybe bedded both brothers. </a:t>
            </a:r>
            <a:endParaRPr lang="en-US" sz="2000" dirty="0"/>
          </a:p>
        </p:txBody>
      </p:sp>
      <p:sp>
        <p:nvSpPr>
          <p:cNvPr id="50" name="Freeform 36"/>
          <p:cNvSpPr>
            <a:spLocks/>
          </p:cNvSpPr>
          <p:nvPr/>
        </p:nvSpPr>
        <p:spPr bwMode="auto">
          <a:xfrm>
            <a:off x="4776688" y="500777"/>
            <a:ext cx="1589103" cy="1731146"/>
          </a:xfrm>
          <a:custGeom>
            <a:avLst/>
            <a:gdLst>
              <a:gd name="T0" fmla="*/ 0 w 120"/>
              <a:gd name="T1" fmla="*/ 0 h 664"/>
              <a:gd name="T2" fmla="*/ 2147483647 w 120"/>
              <a:gd name="T3" fmla="*/ 2147483647 h 664"/>
              <a:gd name="T4" fmla="*/ 2147483647 w 120"/>
              <a:gd name="T5" fmla="*/ 2147483647 h 664"/>
              <a:gd name="T6" fmla="*/ 0 60000 65536"/>
              <a:gd name="T7" fmla="*/ 0 60000 65536"/>
              <a:gd name="T8" fmla="*/ 0 60000 65536"/>
              <a:gd name="T9" fmla="*/ 0 w 120"/>
              <a:gd name="T10" fmla="*/ 0 h 664"/>
              <a:gd name="T11" fmla="*/ 120 w 120"/>
              <a:gd name="T12" fmla="*/ 664 h 664"/>
              <a:gd name="connsiteX0" fmla="*/ 0 w 7011"/>
              <a:gd name="connsiteY0" fmla="*/ 602 h 10602"/>
              <a:gd name="connsiteX1" fmla="*/ 6344 w 7011"/>
              <a:gd name="connsiteY1" fmla="*/ 1671 h 10602"/>
              <a:gd name="connsiteX2" fmla="*/ 4000 w 7011"/>
              <a:gd name="connsiteY2" fmla="*/ 10602 h 10602"/>
              <a:gd name="connsiteX0" fmla="*/ 0 w 13715"/>
              <a:gd name="connsiteY0" fmla="*/ 568 h 10000"/>
              <a:gd name="connsiteX1" fmla="*/ 9049 w 13715"/>
              <a:gd name="connsiteY1" fmla="*/ 1576 h 10000"/>
              <a:gd name="connsiteX2" fmla="*/ 5705 w 13715"/>
              <a:gd name="connsiteY2" fmla="*/ 10000 h 10000"/>
              <a:gd name="connsiteX0" fmla="*/ 0 w 5705"/>
              <a:gd name="connsiteY0" fmla="*/ 0 h 9432"/>
              <a:gd name="connsiteX1" fmla="*/ 5705 w 5705"/>
              <a:gd name="connsiteY1" fmla="*/ 9432 h 9432"/>
              <a:gd name="connsiteX0" fmla="*/ 0 w 65730"/>
              <a:gd name="connsiteY0" fmla="*/ 119 h 10119"/>
              <a:gd name="connsiteX1" fmla="*/ 10000 w 65730"/>
              <a:gd name="connsiteY1" fmla="*/ 10119 h 10119"/>
              <a:gd name="connsiteX0" fmla="*/ 0 w 65730"/>
              <a:gd name="connsiteY0" fmla="*/ 119 h 9675"/>
              <a:gd name="connsiteX1" fmla="*/ 38296 w 65730"/>
              <a:gd name="connsiteY1" fmla="*/ 9675 h 9675"/>
              <a:gd name="connsiteX0" fmla="*/ 0 w 10000"/>
              <a:gd name="connsiteY0" fmla="*/ 123 h 10231"/>
              <a:gd name="connsiteX1" fmla="*/ 7743 w 10000"/>
              <a:gd name="connsiteY1" fmla="*/ 10231 h 10231"/>
              <a:gd name="connsiteX0" fmla="*/ 0 w 10000"/>
              <a:gd name="connsiteY0" fmla="*/ 123 h 9648"/>
              <a:gd name="connsiteX1" fmla="*/ 7743 w 10000"/>
              <a:gd name="connsiteY1" fmla="*/ 9648 h 9648"/>
              <a:gd name="connsiteX0" fmla="*/ 0 w 10000"/>
              <a:gd name="connsiteY0" fmla="*/ 127 h 10382"/>
              <a:gd name="connsiteX1" fmla="*/ 7743 w 10000"/>
              <a:gd name="connsiteY1" fmla="*/ 10382 h 10382"/>
              <a:gd name="connsiteX0" fmla="*/ 2651 w 10394"/>
              <a:gd name="connsiteY0" fmla="*/ 0 h 10255"/>
              <a:gd name="connsiteX1" fmla="*/ 10394 w 10394"/>
              <a:gd name="connsiteY1" fmla="*/ 10255 h 10255"/>
              <a:gd name="connsiteX0" fmla="*/ 2651 w 13557"/>
              <a:gd name="connsiteY0" fmla="*/ 0 h 9110"/>
              <a:gd name="connsiteX1" fmla="*/ 13557 w 13557"/>
              <a:gd name="connsiteY1" fmla="*/ 9110 h 9110"/>
              <a:gd name="connsiteX0" fmla="*/ 1955 w 10538"/>
              <a:gd name="connsiteY0" fmla="*/ 0 h 9078"/>
              <a:gd name="connsiteX1" fmla="*/ 10538 w 10538"/>
              <a:gd name="connsiteY1" fmla="*/ 9078 h 9078"/>
              <a:gd name="connsiteX0" fmla="*/ 1855 w 11325"/>
              <a:gd name="connsiteY0" fmla="*/ 0 h 5247"/>
              <a:gd name="connsiteX1" fmla="*/ 11325 w 11325"/>
              <a:gd name="connsiteY1" fmla="*/ 5247 h 5247"/>
              <a:gd name="connsiteX0" fmla="*/ 0 w 8362"/>
              <a:gd name="connsiteY0" fmla="*/ 0 h 10000"/>
              <a:gd name="connsiteX1" fmla="*/ 8362 w 8362"/>
              <a:gd name="connsiteY1" fmla="*/ 10000 h 10000"/>
              <a:gd name="connsiteX0" fmla="*/ 0 w 10000"/>
              <a:gd name="connsiteY0" fmla="*/ 0 h 10000"/>
              <a:gd name="connsiteX1" fmla="*/ 10000 w 10000"/>
              <a:gd name="connsiteY1" fmla="*/ 10000 h 10000"/>
              <a:gd name="connsiteX0" fmla="*/ 0 w 10000"/>
              <a:gd name="connsiteY0" fmla="*/ 0 h 14284"/>
              <a:gd name="connsiteX1" fmla="*/ 10000 w 10000"/>
              <a:gd name="connsiteY1" fmla="*/ 14284 h 14284"/>
              <a:gd name="connsiteX0" fmla="*/ 452 w 10452"/>
              <a:gd name="connsiteY0" fmla="*/ 0 h 14284"/>
              <a:gd name="connsiteX1" fmla="*/ 10452 w 10452"/>
              <a:gd name="connsiteY1" fmla="*/ 14284 h 14284"/>
              <a:gd name="connsiteX0" fmla="*/ 0 w 11954"/>
              <a:gd name="connsiteY0" fmla="*/ 1478 h 15762"/>
              <a:gd name="connsiteX1" fmla="*/ 10000 w 11954"/>
              <a:gd name="connsiteY1" fmla="*/ 15762 h 15762"/>
              <a:gd name="connsiteX0" fmla="*/ 0 w 30981"/>
              <a:gd name="connsiteY0" fmla="*/ 1478 h 15762"/>
              <a:gd name="connsiteX1" fmla="*/ 30981 w 30981"/>
              <a:gd name="connsiteY1" fmla="*/ 15762 h 15762"/>
              <a:gd name="connsiteX0" fmla="*/ 0 w 31840"/>
              <a:gd name="connsiteY0" fmla="*/ 0 h 14284"/>
              <a:gd name="connsiteX1" fmla="*/ 30981 w 31840"/>
              <a:gd name="connsiteY1" fmla="*/ 14284 h 14284"/>
            </a:gdLst>
            <a:ahLst/>
            <a:cxnLst>
              <a:cxn ang="0">
                <a:pos x="connsiteX0" y="connsiteY0"/>
              </a:cxn>
              <a:cxn ang="0">
                <a:pos x="connsiteX1" y="connsiteY1"/>
              </a:cxn>
            </a:cxnLst>
            <a:rect l="l" t="t" r="r" b="b"/>
            <a:pathLst>
              <a:path w="31840" h="14284">
                <a:moveTo>
                  <a:pt x="0" y="0"/>
                </a:moveTo>
                <a:cubicBezTo>
                  <a:pt x="31840" y="664"/>
                  <a:pt x="30607" y="6055"/>
                  <a:pt x="30981" y="14284"/>
                </a:cubicBezTo>
              </a:path>
            </a:pathLst>
          </a:custGeom>
          <a:noFill/>
          <a:ln w="38100">
            <a:solidFill>
              <a:schemeClr val="tx2">
                <a:lumMod val="75000"/>
              </a:schemeClr>
            </a:solidFill>
            <a:round/>
            <a:headEnd/>
            <a:tailEnd type="triangle" w="med" len="med"/>
          </a:ln>
        </p:spPr>
        <p:txBody>
          <a:bodyPr lIns="92075" tIns="46038" rIns="92075" bIns="46038" anchor="b"/>
          <a:lstStyle/>
          <a:p>
            <a:endParaRPr lang="en-US"/>
          </a:p>
        </p:txBody>
      </p:sp>
      <p:sp>
        <p:nvSpPr>
          <p:cNvPr id="51" name="Freeform 36"/>
          <p:cNvSpPr>
            <a:spLocks/>
          </p:cNvSpPr>
          <p:nvPr/>
        </p:nvSpPr>
        <p:spPr bwMode="auto">
          <a:xfrm>
            <a:off x="5398464" y="2635992"/>
            <a:ext cx="8749" cy="1912562"/>
          </a:xfrm>
          <a:custGeom>
            <a:avLst/>
            <a:gdLst>
              <a:gd name="T0" fmla="*/ 0 w 120"/>
              <a:gd name="T1" fmla="*/ 0 h 664"/>
              <a:gd name="T2" fmla="*/ 2147483647 w 120"/>
              <a:gd name="T3" fmla="*/ 2147483647 h 664"/>
              <a:gd name="T4" fmla="*/ 2147483647 w 120"/>
              <a:gd name="T5" fmla="*/ 2147483647 h 664"/>
              <a:gd name="T6" fmla="*/ 0 60000 65536"/>
              <a:gd name="T7" fmla="*/ 0 60000 65536"/>
              <a:gd name="T8" fmla="*/ 0 60000 65536"/>
              <a:gd name="T9" fmla="*/ 0 w 120"/>
              <a:gd name="T10" fmla="*/ 0 h 664"/>
              <a:gd name="T11" fmla="*/ 120 w 120"/>
              <a:gd name="T12" fmla="*/ 664 h 664"/>
              <a:gd name="connsiteX0" fmla="*/ 0 w 7011"/>
              <a:gd name="connsiteY0" fmla="*/ 602 h 10602"/>
              <a:gd name="connsiteX1" fmla="*/ 6344 w 7011"/>
              <a:gd name="connsiteY1" fmla="*/ 1671 h 10602"/>
              <a:gd name="connsiteX2" fmla="*/ 4000 w 7011"/>
              <a:gd name="connsiteY2" fmla="*/ 10602 h 10602"/>
              <a:gd name="connsiteX0" fmla="*/ 0 w 13715"/>
              <a:gd name="connsiteY0" fmla="*/ 568 h 10000"/>
              <a:gd name="connsiteX1" fmla="*/ 9049 w 13715"/>
              <a:gd name="connsiteY1" fmla="*/ 1576 h 10000"/>
              <a:gd name="connsiteX2" fmla="*/ 5705 w 13715"/>
              <a:gd name="connsiteY2" fmla="*/ 10000 h 10000"/>
              <a:gd name="connsiteX0" fmla="*/ 0 w 5705"/>
              <a:gd name="connsiteY0" fmla="*/ 0 h 9432"/>
              <a:gd name="connsiteX1" fmla="*/ 5705 w 5705"/>
              <a:gd name="connsiteY1" fmla="*/ 9432 h 9432"/>
              <a:gd name="connsiteX0" fmla="*/ 0 w 65730"/>
              <a:gd name="connsiteY0" fmla="*/ 119 h 10119"/>
              <a:gd name="connsiteX1" fmla="*/ 10000 w 65730"/>
              <a:gd name="connsiteY1" fmla="*/ 10119 h 10119"/>
              <a:gd name="connsiteX0" fmla="*/ 0 w 65730"/>
              <a:gd name="connsiteY0" fmla="*/ 119 h 9675"/>
              <a:gd name="connsiteX1" fmla="*/ 38296 w 65730"/>
              <a:gd name="connsiteY1" fmla="*/ 9675 h 9675"/>
              <a:gd name="connsiteX0" fmla="*/ 0 w 10000"/>
              <a:gd name="connsiteY0" fmla="*/ 123 h 10231"/>
              <a:gd name="connsiteX1" fmla="*/ 7743 w 10000"/>
              <a:gd name="connsiteY1" fmla="*/ 10231 h 10231"/>
              <a:gd name="connsiteX0" fmla="*/ 0 w 10000"/>
              <a:gd name="connsiteY0" fmla="*/ 123 h 9648"/>
              <a:gd name="connsiteX1" fmla="*/ 7743 w 10000"/>
              <a:gd name="connsiteY1" fmla="*/ 9648 h 9648"/>
              <a:gd name="connsiteX0" fmla="*/ 0 w 10000"/>
              <a:gd name="connsiteY0" fmla="*/ 127 h 10382"/>
              <a:gd name="connsiteX1" fmla="*/ 7743 w 10000"/>
              <a:gd name="connsiteY1" fmla="*/ 10382 h 10382"/>
              <a:gd name="connsiteX0" fmla="*/ 2651 w 10394"/>
              <a:gd name="connsiteY0" fmla="*/ 0 h 10255"/>
              <a:gd name="connsiteX1" fmla="*/ 10394 w 10394"/>
              <a:gd name="connsiteY1" fmla="*/ 10255 h 10255"/>
              <a:gd name="connsiteX0" fmla="*/ 2651 w 13557"/>
              <a:gd name="connsiteY0" fmla="*/ 0 h 9110"/>
              <a:gd name="connsiteX1" fmla="*/ 13557 w 13557"/>
              <a:gd name="connsiteY1" fmla="*/ 9110 h 9110"/>
              <a:gd name="connsiteX0" fmla="*/ 1955 w 10538"/>
              <a:gd name="connsiteY0" fmla="*/ 0 h 9078"/>
              <a:gd name="connsiteX1" fmla="*/ 10538 w 10538"/>
              <a:gd name="connsiteY1" fmla="*/ 9078 h 9078"/>
              <a:gd name="connsiteX0" fmla="*/ 1855 w 11325"/>
              <a:gd name="connsiteY0" fmla="*/ 0 h 5247"/>
              <a:gd name="connsiteX1" fmla="*/ 11325 w 11325"/>
              <a:gd name="connsiteY1" fmla="*/ 5247 h 5247"/>
              <a:gd name="connsiteX0" fmla="*/ 0 w 8362"/>
              <a:gd name="connsiteY0" fmla="*/ 0 h 10000"/>
              <a:gd name="connsiteX1" fmla="*/ 8362 w 8362"/>
              <a:gd name="connsiteY1" fmla="*/ 10000 h 10000"/>
              <a:gd name="connsiteX0" fmla="*/ 0 w 10000"/>
              <a:gd name="connsiteY0" fmla="*/ 0 h 10000"/>
              <a:gd name="connsiteX1" fmla="*/ 10000 w 10000"/>
              <a:gd name="connsiteY1" fmla="*/ 10000 h 10000"/>
              <a:gd name="connsiteX0" fmla="*/ 0 w 10000"/>
              <a:gd name="connsiteY0" fmla="*/ 0 h 14284"/>
              <a:gd name="connsiteX1" fmla="*/ 10000 w 10000"/>
              <a:gd name="connsiteY1" fmla="*/ 14284 h 14284"/>
              <a:gd name="connsiteX0" fmla="*/ 452 w 10452"/>
              <a:gd name="connsiteY0" fmla="*/ 0 h 14284"/>
              <a:gd name="connsiteX1" fmla="*/ 10452 w 10452"/>
              <a:gd name="connsiteY1" fmla="*/ 14284 h 14284"/>
              <a:gd name="connsiteX0" fmla="*/ 0 w 11954"/>
              <a:gd name="connsiteY0" fmla="*/ 1478 h 15762"/>
              <a:gd name="connsiteX1" fmla="*/ 10000 w 11954"/>
              <a:gd name="connsiteY1" fmla="*/ 15762 h 15762"/>
              <a:gd name="connsiteX0" fmla="*/ 0 w 30981"/>
              <a:gd name="connsiteY0" fmla="*/ 1478 h 15762"/>
              <a:gd name="connsiteX1" fmla="*/ 30981 w 30981"/>
              <a:gd name="connsiteY1" fmla="*/ 15762 h 15762"/>
              <a:gd name="connsiteX0" fmla="*/ 0 w 31840"/>
              <a:gd name="connsiteY0" fmla="*/ 0 h 14284"/>
              <a:gd name="connsiteX1" fmla="*/ 30981 w 31840"/>
              <a:gd name="connsiteY1" fmla="*/ 14284 h 14284"/>
              <a:gd name="connsiteX0" fmla="*/ 0 w 31840"/>
              <a:gd name="connsiteY0" fmla="*/ 0 h 14284"/>
              <a:gd name="connsiteX1" fmla="*/ 370 w 31840"/>
              <a:gd name="connsiteY1" fmla="*/ 5 h 14284"/>
              <a:gd name="connsiteX2" fmla="*/ 30981 w 31840"/>
              <a:gd name="connsiteY2" fmla="*/ 14284 h 14284"/>
              <a:gd name="connsiteX0" fmla="*/ 0 w 30981"/>
              <a:gd name="connsiteY0" fmla="*/ 0 h 14284"/>
              <a:gd name="connsiteX1" fmla="*/ 370 w 30981"/>
              <a:gd name="connsiteY1" fmla="*/ 5 h 14284"/>
              <a:gd name="connsiteX2" fmla="*/ 30981 w 30981"/>
              <a:gd name="connsiteY2" fmla="*/ 14284 h 14284"/>
              <a:gd name="connsiteX0" fmla="*/ 990 w 6093"/>
              <a:gd name="connsiteY0" fmla="*/ 0 h 14284"/>
              <a:gd name="connsiteX1" fmla="*/ 1360 w 6093"/>
              <a:gd name="connsiteY1" fmla="*/ 5 h 14284"/>
              <a:gd name="connsiteX2" fmla="*/ 374 w 6093"/>
              <a:gd name="connsiteY2" fmla="*/ 14284 h 14284"/>
              <a:gd name="connsiteX0" fmla="*/ 990 w 6093"/>
              <a:gd name="connsiteY0" fmla="*/ 0 h 14284"/>
              <a:gd name="connsiteX1" fmla="*/ 1360 w 6093"/>
              <a:gd name="connsiteY1" fmla="*/ 5 h 14284"/>
              <a:gd name="connsiteX2" fmla="*/ 374 w 6093"/>
              <a:gd name="connsiteY2" fmla="*/ 14284 h 14284"/>
            </a:gdLst>
            <a:ahLst/>
            <a:cxnLst>
              <a:cxn ang="0">
                <a:pos x="connsiteX0" y="connsiteY0"/>
              </a:cxn>
              <a:cxn ang="0">
                <a:pos x="connsiteX1" y="connsiteY1"/>
              </a:cxn>
              <a:cxn ang="0">
                <a:pos x="connsiteX2" y="connsiteY2"/>
              </a:cxn>
            </a:cxnLst>
            <a:rect l="l" t="t" r="r" b="b"/>
            <a:pathLst>
              <a:path w="6093" h="14284">
                <a:moveTo>
                  <a:pt x="990" y="0"/>
                </a:moveTo>
                <a:lnTo>
                  <a:pt x="1360" y="5"/>
                </a:lnTo>
                <a:cubicBezTo>
                  <a:pt x="6093" y="12029"/>
                  <a:pt x="0" y="6055"/>
                  <a:pt x="374" y="14284"/>
                </a:cubicBezTo>
              </a:path>
            </a:pathLst>
          </a:custGeom>
          <a:noFill/>
          <a:ln w="38100">
            <a:gradFill>
              <a:gsLst>
                <a:gs pos="12000">
                  <a:srgbClr val="FFF200">
                    <a:alpha val="90000"/>
                  </a:srgbClr>
                </a:gs>
                <a:gs pos="45000">
                  <a:srgbClr val="FF7A00"/>
                </a:gs>
                <a:gs pos="70000">
                  <a:srgbClr val="FF0300"/>
                </a:gs>
                <a:gs pos="100000">
                  <a:srgbClr val="4D0808"/>
                </a:gs>
              </a:gsLst>
              <a:lin ang="5400000" scaled="0"/>
            </a:gradFill>
            <a:prstDash val="sysDot"/>
            <a:round/>
            <a:headEnd/>
            <a:tailEnd type="triangle" w="med" len="med"/>
          </a:ln>
        </p:spPr>
        <p:txBody>
          <a:bodyPr lIns="92075" tIns="46038" rIns="92075" bIns="46038" anchor="b"/>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500"/>
                                  </p:stCondLst>
                                  <p:childTnLst>
                                    <p:set>
                                      <p:cBhvr>
                                        <p:cTn id="17" dur="1" fill="hold">
                                          <p:stCondLst>
                                            <p:cond delay="0"/>
                                          </p:stCondLst>
                                        </p:cTn>
                                        <p:tgtEl>
                                          <p:spTgt spid="4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300"/>
                                  </p:stCondLst>
                                  <p:childTnLst>
                                    <p:set>
                                      <p:cBhvr>
                                        <p:cTn id="28" dur="1" fill="hold">
                                          <p:stCondLst>
                                            <p:cond delay="0"/>
                                          </p:stCondLst>
                                        </p:cTn>
                                        <p:tgtEl>
                                          <p:spTgt spid="4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300"/>
                                  </p:stCondLst>
                                  <p:childTnLst>
                                    <p:set>
                                      <p:cBhvr>
                                        <p:cTn id="35"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7" grpId="0" animBg="1"/>
      <p:bldP spid="50" grpId="0" animBg="1"/>
      <p:bldP spid="5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Mixture analysis </a:t>
            </a:r>
            <a:r>
              <a:rPr lang="en-US" dirty="0" err="1" smtClean="0"/>
              <a:t>unanswerables</a:t>
            </a:r>
            <a:endParaRPr lang="en-US" dirty="0"/>
          </a:p>
        </p:txBody>
      </p:sp>
      <p:sp>
        <p:nvSpPr>
          <p:cNvPr id="3" name="Content Placeholder 2"/>
          <p:cNvSpPr>
            <a:spLocks noGrp="1"/>
          </p:cNvSpPr>
          <p:nvPr>
            <p:ph idx="1"/>
          </p:nvPr>
        </p:nvSpPr>
        <p:spPr/>
        <p:txBody>
          <a:bodyPr/>
          <a:lstStyle/>
          <a:p>
            <a:r>
              <a:rPr lang="en-US" dirty="0" smtClean="0"/>
              <a:t>Number of contributors</a:t>
            </a:r>
          </a:p>
          <a:p>
            <a:pPr lvl="1"/>
            <a:r>
              <a:rPr lang="en-US" dirty="0" smtClean="0"/>
              <a:t>“prior probability” that mixture is 3-person???</a:t>
            </a:r>
          </a:p>
          <a:p>
            <a:r>
              <a:rPr lang="en-US" dirty="0" smtClean="0"/>
              <a:t>Degradation</a:t>
            </a:r>
          </a:p>
          <a:p>
            <a:pPr lvl="1"/>
            <a:r>
              <a:rPr lang="en-US" dirty="0" smtClean="0"/>
              <a:t>Suspect fits mixture rather well if computer </a:t>
            </a:r>
            <a:r>
              <a:rPr lang="en-US" i="1" dirty="0" smtClean="0">
                <a:solidFill>
                  <a:srgbClr val="FF0000"/>
                </a:solidFill>
              </a:rPr>
              <a:t>assumes</a:t>
            </a:r>
            <a:r>
              <a:rPr lang="en-US" dirty="0" smtClean="0"/>
              <a:t> his DNA is degraded.</a:t>
            </a:r>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Retrofitting degradation</a:t>
            </a:r>
            <a:endParaRPr lang="en-US" dirty="0"/>
          </a:p>
        </p:txBody>
      </p:sp>
      <p:sp>
        <p:nvSpPr>
          <p:cNvPr id="3" name="Content Placeholder 2"/>
          <p:cNvSpPr>
            <a:spLocks noGrp="1"/>
          </p:cNvSpPr>
          <p:nvPr>
            <p:ph idx="1"/>
          </p:nvPr>
        </p:nvSpPr>
        <p:spPr>
          <a:xfrm>
            <a:off x="457200" y="1320801"/>
            <a:ext cx="8229600" cy="3022600"/>
          </a:xfrm>
        </p:spPr>
        <p:txBody>
          <a:bodyPr/>
          <a:lstStyle/>
          <a:p>
            <a:r>
              <a:rPr lang="en-US" sz="2800" i="1" dirty="0" smtClean="0"/>
              <a:t>Differential </a:t>
            </a:r>
            <a:r>
              <a:rPr lang="en-US" sz="2800" dirty="0" smtClean="0"/>
              <a:t>degradation is the problem</a:t>
            </a:r>
          </a:p>
          <a:p>
            <a:pPr lvl="1"/>
            <a:r>
              <a:rPr lang="en-US" sz="2400" dirty="0" smtClean="0"/>
              <a:t>Same degradation for all contributions </a:t>
            </a:r>
            <a:r>
              <a:rPr lang="en-US" sz="2400" dirty="0" smtClean="0">
                <a:sym typeface="Wingdings"/>
              </a:rPr>
              <a:t> no problem</a:t>
            </a:r>
          </a:p>
          <a:p>
            <a:r>
              <a:rPr lang="en-US" sz="2800" dirty="0" smtClean="0">
                <a:sym typeface="Wingdings"/>
              </a:rPr>
              <a:t>Normal analysis: Suspect explains mixture poorly </a:t>
            </a:r>
          </a:p>
          <a:p>
            <a:r>
              <a:rPr lang="en-US" sz="2800" dirty="0" smtClean="0"/>
              <a:t>Suspect fits mixture rather well if computer </a:t>
            </a:r>
            <a:r>
              <a:rPr lang="en-US" sz="2800" i="1" dirty="0" smtClean="0">
                <a:solidFill>
                  <a:srgbClr val="FF0000"/>
                </a:solidFill>
              </a:rPr>
              <a:t>assumes</a:t>
            </a:r>
            <a:r>
              <a:rPr lang="en-US" sz="2800" dirty="0" smtClean="0"/>
              <a:t> his </a:t>
            </a:r>
            <a:r>
              <a:rPr lang="en-US" sz="2800" dirty="0" smtClean="0"/>
              <a:t>DNA contribution </a:t>
            </a:r>
            <a:r>
              <a:rPr lang="en-US" sz="2800" dirty="0" smtClean="0"/>
              <a:t>degraded.</a:t>
            </a:r>
          </a:p>
          <a:p>
            <a:r>
              <a:rPr lang="en-US" sz="2800" dirty="0" smtClean="0"/>
              <a:t>Smacks of adjusting analysis for desired goal.</a:t>
            </a:r>
            <a:endParaRPr lang="en-US" sz="2800"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sp>
        <p:nvSpPr>
          <p:cNvPr id="5" name="TextBox 4"/>
          <p:cNvSpPr txBox="1"/>
          <p:nvPr/>
        </p:nvSpPr>
        <p:spPr>
          <a:xfrm rot="9183012">
            <a:off x="3686333" y="4920471"/>
            <a:ext cx="292100" cy="294953"/>
          </a:xfrm>
          <a:prstGeom prst="rect">
            <a:avLst/>
          </a:prstGeom>
          <a:noFill/>
        </p:spPr>
        <p:txBody>
          <a:bodyPr wrap="none" rtlCol="0">
            <a:prstTxWarp prst="textCircle">
              <a:avLst>
                <a:gd name="adj" fmla="val 340513"/>
              </a:avLst>
            </a:prstTxWarp>
            <a:spAutoFit/>
          </a:bodyPr>
          <a:lstStyle/>
          <a:p>
            <a:r>
              <a:rPr lang="en-US" dirty="0" smtClean="0">
                <a:solidFill>
                  <a:schemeClr val="accent2">
                    <a:lumMod val="75000"/>
                  </a:schemeClr>
                </a:solidFill>
              </a:rPr>
              <a:t>suspect</a:t>
            </a:r>
            <a:endParaRPr lang="en-US" dirty="0">
              <a:solidFill>
                <a:schemeClr val="accent2">
                  <a:lumMod val="75000"/>
                </a:schemeClr>
              </a:solidFill>
            </a:endParaRPr>
          </a:p>
        </p:txBody>
      </p:sp>
      <p:sp>
        <p:nvSpPr>
          <p:cNvPr id="6" name="Rectangle 5"/>
          <p:cNvSpPr/>
          <p:nvPr/>
        </p:nvSpPr>
        <p:spPr>
          <a:xfrm>
            <a:off x="3342506" y="4883281"/>
            <a:ext cx="979755" cy="369332"/>
          </a:xfrm>
          <a:prstGeom prst="rect">
            <a:avLst/>
          </a:prstGeom>
        </p:spPr>
        <p:txBody>
          <a:bodyPr wrap="none">
            <a:spAutoFit/>
          </a:bodyPr>
          <a:lstStyle/>
          <a:p>
            <a:r>
              <a:rPr lang="en-US" dirty="0" smtClean="0">
                <a:solidFill>
                  <a:schemeClr val="accent2">
                    <a:lumMod val="75000"/>
                  </a:schemeClr>
                </a:solidFill>
              </a:rPr>
              <a:t>suspect</a:t>
            </a:r>
            <a:endParaRPr lang="en-US" dirty="0">
              <a:solidFill>
                <a:schemeClr val="accent2">
                  <a:lumMod val="75000"/>
                </a:schemeClr>
              </a:solidFill>
            </a:endParaRPr>
          </a:p>
        </p:txBody>
      </p:sp>
      <p:grpSp>
        <p:nvGrpSpPr>
          <p:cNvPr id="9" name="Group 8"/>
          <p:cNvGrpSpPr/>
          <p:nvPr/>
        </p:nvGrpSpPr>
        <p:grpSpPr>
          <a:xfrm>
            <a:off x="6319520" y="3657600"/>
            <a:ext cx="1397000" cy="1397000"/>
            <a:chOff x="4795520" y="4368800"/>
            <a:chExt cx="1397000" cy="1397000"/>
          </a:xfrm>
        </p:grpSpPr>
        <p:sp>
          <p:nvSpPr>
            <p:cNvPr id="7" name="Oval 6"/>
            <p:cNvSpPr/>
            <p:nvPr/>
          </p:nvSpPr>
          <p:spPr>
            <a:xfrm>
              <a:off x="5191760" y="4754880"/>
              <a:ext cx="624840" cy="624840"/>
            </a:xfrm>
            <a:prstGeom prst="ellipse">
              <a:avLst/>
            </a:prstGeom>
            <a:noFill/>
            <a:ln w="152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795520" y="4368800"/>
              <a:ext cx="1397000" cy="1397000"/>
            </a:xfrm>
            <a:prstGeom prst="ellipse">
              <a:avLst/>
            </a:prstGeom>
            <a:noFill/>
            <a:ln w="152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Oval 9"/>
          <p:cNvSpPr/>
          <p:nvPr/>
        </p:nvSpPr>
        <p:spPr>
          <a:xfrm>
            <a:off x="3809524" y="5045088"/>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par>
                          <p:cTn id="25" fill="hold">
                            <p:stCondLst>
                              <p:cond delay="0"/>
                            </p:stCondLst>
                            <p:childTnLst>
                              <p:par>
                                <p:cTn id="26" presetID="10" presetClass="entr" presetSubtype="0" fill="hold" grpId="0" nodeType="after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2000"/>
                                        <p:tgtEl>
                                          <p:spTgt spid="5">
                                            <p:txEl>
                                              <p:pRg st="0" end="0"/>
                                            </p:txEl>
                                          </p:spTgt>
                                        </p:tgtEl>
                                      </p:cBhvr>
                                    </p:animEffect>
                                  </p:childTnLst>
                                </p:cTn>
                              </p:par>
                              <p:par>
                                <p:cTn id="29" presetID="1" presetClass="entr" presetSubtype="0" fill="hold" nodeType="withEffect">
                                  <p:stCondLst>
                                    <p:cond delay="1000"/>
                                  </p:stCondLst>
                                  <p:childTnLst>
                                    <p:set>
                                      <p:cBhvr>
                                        <p:cTn id="30" dur="1" fill="hold">
                                          <p:stCondLst>
                                            <p:cond delay="0"/>
                                          </p:stCondLst>
                                        </p:cTn>
                                        <p:tgtEl>
                                          <p:spTgt spid="9"/>
                                        </p:tgtEl>
                                        <p:attrNameLst>
                                          <p:attrName>style.visibility</p:attrName>
                                        </p:attrNameLst>
                                      </p:cBhvr>
                                      <p:to>
                                        <p:strVal val="visible"/>
                                      </p:to>
                                    </p:set>
                                  </p:childTnLst>
                                </p:cTn>
                              </p:par>
                            </p:childTnLst>
                          </p:cTn>
                        </p:par>
                        <p:par>
                          <p:cTn id="31" fill="hold">
                            <p:stCondLst>
                              <p:cond delay="2000"/>
                            </p:stCondLst>
                            <p:childTnLst>
                              <p:par>
                                <p:cTn id="32" presetID="10" presetClass="exit" presetSubtype="0" fill="hold" grpId="1" nodeType="afterEffect">
                                  <p:stCondLst>
                                    <p:cond delay="500"/>
                                  </p:stCondLst>
                                  <p:childTnLst>
                                    <p:animEffect transition="out" filter="fade">
                                      <p:cBhvr>
                                        <p:cTn id="33" dur="2000"/>
                                        <p:tgtEl>
                                          <p:spTgt spid="6"/>
                                        </p:tgtEl>
                                      </p:cBhvr>
                                    </p:animEffect>
                                    <p:set>
                                      <p:cBhvr>
                                        <p:cTn id="34" dur="1" fill="hold">
                                          <p:stCondLst>
                                            <p:cond delay="1999"/>
                                          </p:stCondLst>
                                        </p:cTn>
                                        <p:tgtEl>
                                          <p:spTgt spid="6"/>
                                        </p:tgtEl>
                                        <p:attrNameLst>
                                          <p:attrName>style.visibility</p:attrName>
                                        </p:attrNameLst>
                                      </p:cBhvr>
                                      <p:to>
                                        <p:strVal val="hidden"/>
                                      </p:to>
                                    </p:set>
                                  </p:childTnLst>
                                </p:cTn>
                              </p:par>
                              <p:par>
                                <p:cTn id="35" presetID="1" presetClass="entr" presetSubtype="0" fill="hold" grpId="0" nodeType="withEffect">
                                  <p:stCondLst>
                                    <p:cond delay="300"/>
                                  </p:stCondLst>
                                  <p:childTnLst>
                                    <p:set>
                                      <p:cBhvr>
                                        <p:cTn id="36" dur="1" fill="hold">
                                          <p:stCondLst>
                                            <p:cond delay="0"/>
                                          </p:stCondLst>
                                        </p:cTn>
                                        <p:tgtEl>
                                          <p:spTgt spid="10"/>
                                        </p:tgtEl>
                                        <p:attrNameLst>
                                          <p:attrName>style.visibility</p:attrName>
                                        </p:attrNameLst>
                                      </p:cBhvr>
                                      <p:to>
                                        <p:strVal val="visible"/>
                                      </p:to>
                                    </p:set>
                                  </p:childTnLst>
                                </p:cTn>
                              </p:par>
                            </p:childTnLst>
                          </p:cTn>
                        </p:par>
                        <p:par>
                          <p:cTn id="37" fill="hold">
                            <p:stCondLst>
                              <p:cond delay="4500"/>
                            </p:stCondLst>
                            <p:childTnLst>
                              <p:par>
                                <p:cTn id="38" presetID="0" presetClass="path" presetSubtype="0" accel="50000" decel="50000" fill="hold" nodeType="afterEffect">
                                  <p:stCondLst>
                                    <p:cond delay="600"/>
                                  </p:stCondLst>
                                  <p:childTnLst>
                                    <p:animMotion origin="layout" path="M 3.88889E-6 -7.03704E-6 C -0.0033 0.00115 -0.0059 0.00508 -0.0092 0.00624 C -0.01198 0.00879 -0.01059 0.00809 -0.01285 0.00902 C -0.01528 0.01133 -0.01858 0.01319 -0.02135 0.01481 C -0.02274 0.0155 -0.02535 0.01689 -0.02535 0.01689 C -0.02743 0.01921 -0.03073 0.02013 -0.03333 0.02175 C -0.03576 0.02337 -0.03819 0.02638 -0.0408 0.02708 C -0.04236 0.02846 -0.0441 0.03032 -0.04601 0.03078 C -0.04809 0.03217 -0.05017 0.03379 -0.05243 0.03518 C -0.05469 0.03819 -0.05694 0.03911 -0.05972 0.04143 C -0.0618 0.04328 -0.06285 0.04513 -0.06528 0.04583 C -0.06823 0.04883 -0.07274 0.05277 -0.07639 0.0537 C -0.07882 0.05601 -0.08576 0.0611 -0.08854 0.06226 C -0.09167 0.0655 -0.0901 0.06481 -0.09288 0.0655 C -0.09531 0.06805 -0.09826 0.07129 -0.10121 0.07245 C -0.10469 0.07708 -0.1092 0.08008 -0.11285 0.08425 C -0.11632 0.08819 -0.11996 0.0912 -0.12361 0.0949 C -0.12535 0.09675 -0.12691 0.09907 -0.12882 0.10069 C -0.13108 0.10462 -0.13559 0.10995 -0.13924 0.11133 C -0.1408 0.11272 -0.14305 0.11434 -0.14479 0.11504 C -0.14618 0.1155 -0.14878 0.1162 -0.14878 0.1162 C -0.15364 0.11596 -0.15521 0.1155 -0.1592 0.11458 C -0.1625 0.11296 -0.16424 0.10971 -0.16771 0.10879 C -0.17014 0.10647 -0.17326 0.10439 -0.17604 0.10277 C -0.17726 0.10208 -0.18003 0.10138 -0.18003 0.10138 C -0.18351 0.09675 -0.18055 0.08958 -0.18333 0.08425 C -0.1842 0.08032 -0.18351 0.08194 -0.18489 0.07939 C -0.18576 0.07522 -0.18767 0.07059 -0.18976 0.06712 C -0.19028 0.06504 -0.1908 0.06342 -0.19167 0.0618 C -0.19288 0.05416 -0.19896 0.0493 -0.20399 0.04629 C -0.20799 0.04397 -0.21128 0.04004 -0.21528 0.03772 C -0.22569 0.03171 -0.23663 0.03194 -0.24774 0.03147 C -0.25972 0.03008 -0.27118 0.03171 -0.28281 0.03356 C -0.28924 0.03726 -0.29757 0.03726 -0.30451 0.03772 C -0.31701 0.03726 -0.31667 0.03703 -0.32535 0.03471 C -0.3276 0.03217 -0.3309 0.03217 -0.33368 0.03147 C -0.33871 0.02846 -0.34462 0.028 -0.35 0.02708 C -0.36354 0.02754 -0.37205 0.02846 -0.38403 0.03194 C -0.38646 0.03379 -0.38976 0.03471 -0.39253 0.03518 C -0.39878 0.03888 -0.40503 0.04282 -0.41128 0.04698 C -0.41406 0.04883 -0.4158 0.05184 -0.4184 0.0537 C -0.41962 0.05578 -0.42083 0.0574 -0.42205 0.05925 C -0.42326 0.06087 -0.42535 0.06458 -0.42535 0.06458 C -0.42639 0.06851 -0.42604 0.06758 -0.4276 0.07083 C -0.42812 0.07198 -0.42934 0.07407 -0.42934 0.07407 C -0.43073 0.08032 -0.43316 0.0861 -0.43403 0.09282 C -0.43403 0.0949 -0.43559 0.11157 -0.43246 0.11735 C -0.43194 0.12106 -0.43108 0.12453 -0.43003 0.128 C -0.42847 0.13911 -0.42153 0.14305 -0.41371 0.14444 C -0.41076 0.1449 -0.40486 0.14606 -0.40486 0.14606 C -0.40191 0.14721 -0.39896 0.14745 -0.39601 0.14814 C -0.38663 0.14791 -0.38177 0.14652 -0.37361 0.14444 C -0.37031 0.14189 -0.36545 0.14027 -0.36163 0.13911 C -0.35712 0.13495 -0.35295 0.13124 -0.34965 0.12522 C -0.3493 0.1236 -0.34878 0.12198 -0.34844 0.12036 C -0.34861 0.11758 -0.3493 0.10971 -0.35087 0.10763 " pathEditMode="relative" ptsTypes="fffffffffffffffffffffffffffffffffffffffffffffffffffffffA">
                                      <p:cBhvr>
                                        <p:cTn id="39" dur="3000" fill="hold"/>
                                        <p:tgtEl>
                                          <p:spTgt spid="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build="p" bldLvl="3"/>
      <p:bldP spid="6" grpId="0"/>
      <p:bldP spid="6" grpId="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 </a:t>
            </a:r>
            <a:r>
              <a:rPr lang="en-US" dirty="0" err="1" smtClean="0"/>
              <a:t>haplotype</a:t>
            </a:r>
            <a:r>
              <a:rPr lang="en-US" dirty="0" smtClean="0"/>
              <a:t> dilemma</a:t>
            </a:r>
            <a:endParaRPr lang="en-US" dirty="0"/>
          </a:p>
        </p:txBody>
      </p:sp>
      <p:sp>
        <p:nvSpPr>
          <p:cNvPr id="3" name="Content Placeholder 2"/>
          <p:cNvSpPr>
            <a:spLocks noGrp="1"/>
          </p:cNvSpPr>
          <p:nvPr>
            <p:ph idx="1"/>
          </p:nvPr>
        </p:nvSpPr>
        <p:spPr/>
        <p:txBody>
          <a:bodyPr/>
          <a:lstStyle/>
          <a:p>
            <a:r>
              <a:rPr lang="en-US" dirty="0" smtClean="0"/>
              <a:t>Evidential strength of Y </a:t>
            </a:r>
            <a:r>
              <a:rPr lang="en-US" dirty="0" err="1" smtClean="0"/>
              <a:t>haplotype</a:t>
            </a:r>
            <a:r>
              <a:rPr lang="en-US" dirty="0" smtClean="0"/>
              <a:t> match?</a:t>
            </a:r>
          </a:p>
          <a:p>
            <a:r>
              <a:rPr lang="en-US" dirty="0" smtClean="0"/>
              <a:t>Population data suitably representative?</a:t>
            </a:r>
          </a:p>
          <a:p>
            <a:pPr lvl="1"/>
            <a:r>
              <a:rPr lang="en-US" dirty="0" smtClean="0"/>
              <a:t>Large &amp; mobile population (major US races) – OK</a:t>
            </a:r>
          </a:p>
          <a:p>
            <a:pPr lvl="1"/>
            <a:r>
              <a:rPr lang="en-US" dirty="0" smtClean="0"/>
              <a:t>Small number of alleles (</a:t>
            </a:r>
            <a:r>
              <a:rPr lang="en-US" dirty="0" err="1" smtClean="0"/>
              <a:t>autosomal</a:t>
            </a:r>
            <a:r>
              <a:rPr lang="en-US" dirty="0" smtClean="0"/>
              <a:t> STRs) – OK </a:t>
            </a:r>
          </a:p>
          <a:p>
            <a:pPr lvl="1"/>
            <a:r>
              <a:rPr lang="en-US" dirty="0" smtClean="0"/>
              <a:t>Y in isolated (tribal) population – TOUGH!</a:t>
            </a:r>
          </a:p>
          <a:p>
            <a:pPr lvl="2"/>
            <a:r>
              <a:rPr lang="en-US" dirty="0" smtClean="0"/>
              <a:t>50 copies worldwide of the type (Andersen &amp; Balding),</a:t>
            </a:r>
          </a:p>
          <a:p>
            <a:pPr lvl="2"/>
            <a:r>
              <a:rPr lang="en-US" dirty="0" smtClean="0"/>
              <a:t>but are they all in this village?</a:t>
            </a:r>
          </a:p>
          <a:p>
            <a:pPr lvl="2"/>
            <a:endParaRPr lang="en-US" dirty="0"/>
          </a:p>
        </p:txBody>
      </p:sp>
      <p:sp>
        <p:nvSpPr>
          <p:cNvPr id="4" name="Date Placeholder 3"/>
          <p:cNvSpPr>
            <a:spLocks noGrp="1"/>
          </p:cNvSpPr>
          <p:nvPr>
            <p:ph type="dt" sz="half" idx="10"/>
          </p:nvPr>
        </p:nvSpPr>
        <p:spPr/>
        <p:txBody>
          <a:bodyPr/>
          <a:lstStyle/>
          <a:p>
            <a:pPr>
              <a:defRPr/>
            </a:pPr>
            <a:fld id="{FA53463B-F2F7-49F6-B1D8-4AC014E05526}" type="datetime1">
              <a:rPr lang="en-US" smtClean="0"/>
              <a:pPr>
                <a:defRPr/>
              </a:pPr>
              <a:t>2/14/2020</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4|0.5|7.6|2.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98047</TotalTime>
  <Words>768</Words>
  <Application>Microsoft Office PowerPoint</Application>
  <PresentationFormat>On-screen Show (4:3)</PresentationFormat>
  <Paragraphs>167</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DNA confronts Bayes and trouble  Everything seemed to be going so well</vt:lpstr>
      <vt:lpstr>Outline</vt:lpstr>
      <vt:lpstr>Prior, LR, posterior, and decision</vt:lpstr>
      <vt:lpstr>combining evidence</vt:lpstr>
      <vt:lpstr>Shades of uncle</vt:lpstr>
      <vt:lpstr>Paternity, &amp; (subjective) unclehood correction</vt:lpstr>
      <vt:lpstr>Mixture analysis unanswerables</vt:lpstr>
      <vt:lpstr>Retrofitting degradation</vt:lpstr>
      <vt:lpstr>Y haplotype dilemma</vt:lpstr>
      <vt:lpstr>Summary</vt:lpstr>
      <vt:lpstr>Avuncular math</vt:lpstr>
      <vt:lpstr>Body id – precursor of trouble</vt:lpstr>
      <vt:lpstr>Mixture analysis unanswerables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Mythical “Exclusion” Method for Analyzing DNA Mixtures</dc:title>
  <dc:creator>Charles</dc:creator>
  <cp:lastModifiedBy>Charles Brenner</cp:lastModifiedBy>
  <cp:revision>1769</cp:revision>
  <dcterms:created xsi:type="dcterms:W3CDTF">2011-02-18T03:58:41Z</dcterms:created>
  <dcterms:modified xsi:type="dcterms:W3CDTF">2020-02-15T03:28:00Z</dcterms:modified>
</cp:coreProperties>
</file>